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4" r:id="rId6"/>
    <p:sldId id="261" r:id="rId7"/>
    <p:sldId id="270" r:id="rId8"/>
    <p:sldId id="273" r:id="rId9"/>
    <p:sldId id="274" r:id="rId10"/>
    <p:sldId id="267" r:id="rId11"/>
    <p:sldId id="268" r:id="rId12"/>
    <p:sldId id="269" r:id="rId13"/>
    <p:sldId id="272"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3" d="100"/>
          <a:sy n="8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C4DFD-D12D-4474-86A7-D760BF8A60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9CA9E1-66B3-4605-AA75-28C365176634}">
      <dgm:prSet/>
      <dgm:spPr/>
      <dgm:t>
        <a:bodyPr/>
        <a:lstStyle/>
        <a:p>
          <a:r>
            <a:rPr lang="en-US" dirty="0">
              <a:latin typeface="Imprint MT Shadow" panose="04020605060303030202" pitchFamily="82" charset="0"/>
            </a:rPr>
            <a:t>How should I pack all my stuff?</a:t>
          </a:r>
        </a:p>
      </dgm:t>
    </dgm:pt>
    <dgm:pt modelId="{E4C357FA-9762-4173-94E9-3F01C3F25813}" type="parTrans" cxnId="{1C64B4E6-3F41-4DE3-9482-E2DBAB7DA71A}">
      <dgm:prSet/>
      <dgm:spPr/>
      <dgm:t>
        <a:bodyPr/>
        <a:lstStyle/>
        <a:p>
          <a:endParaRPr lang="en-US"/>
        </a:p>
      </dgm:t>
    </dgm:pt>
    <dgm:pt modelId="{8C67377E-F061-47C5-9560-5D9C6AFA5B1D}" type="sibTrans" cxnId="{1C64B4E6-3F41-4DE3-9482-E2DBAB7DA71A}">
      <dgm:prSet/>
      <dgm:spPr/>
      <dgm:t>
        <a:bodyPr/>
        <a:lstStyle/>
        <a:p>
          <a:endParaRPr lang="en-US"/>
        </a:p>
      </dgm:t>
    </dgm:pt>
    <dgm:pt modelId="{93FA9ED4-8DEA-4F3D-A835-3BF15832CC20}">
      <dgm:prSet custT="1"/>
      <dgm:spPr/>
      <dgm:t>
        <a:bodyPr/>
        <a:lstStyle/>
        <a:p>
          <a:r>
            <a:rPr lang="en-US" sz="1400" dirty="0">
              <a:latin typeface="Imprint MT Shadow" panose="04020605060303030202" pitchFamily="82" charset="0"/>
            </a:rPr>
            <a:t>Sea</a:t>
          </a:r>
          <a:r>
            <a:rPr lang="en-US" sz="1400" baseline="0" dirty="0">
              <a:latin typeface="Imprint MT Shadow" panose="04020605060303030202" pitchFamily="82" charset="0"/>
            </a:rPr>
            <a:t> Base St Thomas has no on-site storage so all personal gear must fit into an approximately 20”-24” duffel style bag. Crews of 6-8 may bring one large crew duffle, crews of 10-12 may bring two crew duffels.</a:t>
          </a:r>
          <a:endParaRPr lang="en-US" sz="1400" dirty="0">
            <a:latin typeface="Imprint MT Shadow" panose="04020605060303030202" pitchFamily="82" charset="0"/>
          </a:endParaRPr>
        </a:p>
      </dgm:t>
    </dgm:pt>
    <dgm:pt modelId="{B4C7CB6B-3A64-472D-A4AE-F703AC7DB81C}" type="parTrans" cxnId="{01B20AB6-5345-49C5-934B-A570F762E017}">
      <dgm:prSet/>
      <dgm:spPr/>
      <dgm:t>
        <a:bodyPr/>
        <a:lstStyle/>
        <a:p>
          <a:endParaRPr lang="en-US"/>
        </a:p>
      </dgm:t>
    </dgm:pt>
    <dgm:pt modelId="{EAF8861E-1ACB-4B32-B340-DAB77066507D}" type="sibTrans" cxnId="{01B20AB6-5345-49C5-934B-A570F762E017}">
      <dgm:prSet/>
      <dgm:spPr/>
      <dgm:t>
        <a:bodyPr/>
        <a:lstStyle/>
        <a:p>
          <a:endParaRPr lang="en-US"/>
        </a:p>
      </dgm:t>
    </dgm:pt>
    <dgm:pt modelId="{55E276EA-C578-4084-8471-565D523F22A8}">
      <dgm:prSet/>
      <dgm:spPr/>
      <dgm:t>
        <a:bodyPr/>
        <a:lstStyle/>
        <a:p>
          <a:r>
            <a:rPr lang="en-US" dirty="0">
              <a:latin typeface="Imprint MT Shadow" panose="04020605060303030202" pitchFamily="82" charset="0"/>
            </a:rPr>
            <a:t>What mask and snorkel should I bring?</a:t>
          </a:r>
        </a:p>
      </dgm:t>
    </dgm:pt>
    <dgm:pt modelId="{8DB3BEB9-C9DC-4A9F-A7C9-0FCBCF41F35C}" type="parTrans" cxnId="{8F54762F-47D7-422E-849E-DD141501B905}">
      <dgm:prSet/>
      <dgm:spPr/>
      <dgm:t>
        <a:bodyPr/>
        <a:lstStyle/>
        <a:p>
          <a:endParaRPr lang="en-US"/>
        </a:p>
      </dgm:t>
    </dgm:pt>
    <dgm:pt modelId="{26576C32-05B7-4B3B-9F91-8F292A382829}" type="sibTrans" cxnId="{8F54762F-47D7-422E-849E-DD141501B905}">
      <dgm:prSet/>
      <dgm:spPr/>
      <dgm:t>
        <a:bodyPr/>
        <a:lstStyle/>
        <a:p>
          <a:endParaRPr lang="en-US"/>
        </a:p>
      </dgm:t>
    </dgm:pt>
    <dgm:pt modelId="{92E2E101-A2FD-402C-9F02-E11AC03EC164}">
      <dgm:prSet/>
      <dgm:spPr/>
      <dgm:t>
        <a:bodyPr/>
        <a:lstStyle/>
        <a:p>
          <a:r>
            <a:rPr lang="en-US" dirty="0">
              <a:latin typeface="Imprint MT Shadow" panose="04020605060303030202" pitchFamily="82" charset="0"/>
            </a:rPr>
            <a:t>You can purchase a mask and snorkel from the Sea Base Ship Store or go to your local dive shop or even Walmart. Anything that you are comfortable in will work. *Full facemasks are NOT permitted*</a:t>
          </a:r>
        </a:p>
      </dgm:t>
    </dgm:pt>
    <dgm:pt modelId="{02DEAB27-E3D4-4F83-9447-C297D1EE6DD4}" type="parTrans" cxnId="{92142502-2EB9-496E-BD41-CCC70E3F9BCC}">
      <dgm:prSet/>
      <dgm:spPr/>
      <dgm:t>
        <a:bodyPr/>
        <a:lstStyle/>
        <a:p>
          <a:endParaRPr lang="en-US"/>
        </a:p>
      </dgm:t>
    </dgm:pt>
    <dgm:pt modelId="{10833334-E95E-4C7B-AB69-26FAEEEF9C29}" type="sibTrans" cxnId="{92142502-2EB9-496E-BD41-CCC70E3F9BCC}">
      <dgm:prSet/>
      <dgm:spPr/>
      <dgm:t>
        <a:bodyPr/>
        <a:lstStyle/>
        <a:p>
          <a:endParaRPr lang="en-US"/>
        </a:p>
      </dgm:t>
    </dgm:pt>
    <dgm:pt modelId="{09C34A7F-0952-4BD4-9FB3-95ED56923C68}">
      <dgm:prSet/>
      <dgm:spPr/>
      <dgm:t>
        <a:bodyPr/>
        <a:lstStyle/>
        <a:p>
          <a:r>
            <a:rPr lang="en-US" dirty="0">
              <a:latin typeface="Imprint MT Shadow" panose="04020605060303030202" pitchFamily="82" charset="0"/>
            </a:rPr>
            <a:t>Should I bring fishing gear?</a:t>
          </a:r>
        </a:p>
      </dgm:t>
    </dgm:pt>
    <dgm:pt modelId="{C2EC4DB9-398E-43D4-A374-33300653A58F}" type="parTrans" cxnId="{5311D948-A954-4EA2-BF89-C6ACB27A4A9D}">
      <dgm:prSet/>
      <dgm:spPr/>
      <dgm:t>
        <a:bodyPr/>
        <a:lstStyle/>
        <a:p>
          <a:endParaRPr lang="en-US"/>
        </a:p>
      </dgm:t>
    </dgm:pt>
    <dgm:pt modelId="{0DEA20BB-E325-4D6F-B5A8-8C24A3ACB70E}" type="sibTrans" cxnId="{5311D948-A954-4EA2-BF89-C6ACB27A4A9D}">
      <dgm:prSet/>
      <dgm:spPr/>
      <dgm:t>
        <a:bodyPr/>
        <a:lstStyle/>
        <a:p>
          <a:endParaRPr lang="en-US"/>
        </a:p>
      </dgm:t>
    </dgm:pt>
    <dgm:pt modelId="{B4D89089-B175-43D9-BFB2-41EA74F69DD4}">
      <dgm:prSet/>
      <dgm:spPr/>
      <dgm:t>
        <a:bodyPr/>
        <a:lstStyle/>
        <a:p>
          <a:r>
            <a:rPr lang="en-US" dirty="0">
              <a:latin typeface="Imprint MT Shadow" panose="04020605060303030202" pitchFamily="82" charset="0"/>
            </a:rPr>
            <a:t>Sea Base will provide all fishing gear you will need.</a:t>
          </a:r>
        </a:p>
      </dgm:t>
    </dgm:pt>
    <dgm:pt modelId="{43C1E866-18BB-4BB6-94FD-FED4A3321B0D}" type="parTrans" cxnId="{6143EEAA-2386-4638-A6FB-AC50124CF643}">
      <dgm:prSet/>
      <dgm:spPr/>
      <dgm:t>
        <a:bodyPr/>
        <a:lstStyle/>
        <a:p>
          <a:endParaRPr lang="en-US"/>
        </a:p>
      </dgm:t>
    </dgm:pt>
    <dgm:pt modelId="{17B6F799-E314-445B-A25C-F4D01BC60FC0}" type="sibTrans" cxnId="{6143EEAA-2386-4638-A6FB-AC50124CF643}">
      <dgm:prSet/>
      <dgm:spPr/>
      <dgm:t>
        <a:bodyPr/>
        <a:lstStyle/>
        <a:p>
          <a:endParaRPr lang="en-US"/>
        </a:p>
      </dgm:t>
    </dgm:pt>
    <dgm:pt modelId="{ABCD054B-66F6-46FC-B19A-D8DE968C66BD}">
      <dgm:prSet/>
      <dgm:spPr/>
      <dgm:t>
        <a:bodyPr/>
        <a:lstStyle/>
        <a:p>
          <a:r>
            <a:rPr lang="en-US" dirty="0">
              <a:latin typeface="Imprint MT Shadow" panose="04020605060303030202" pitchFamily="82" charset="0"/>
            </a:rPr>
            <a:t>Should I bring a water bottle?</a:t>
          </a:r>
        </a:p>
      </dgm:t>
    </dgm:pt>
    <dgm:pt modelId="{519FC4E7-0405-43F7-9DEE-902A5C4045CD}" type="parTrans" cxnId="{F3F089A8-8AA3-461A-AFDD-B850FB53C532}">
      <dgm:prSet/>
      <dgm:spPr/>
      <dgm:t>
        <a:bodyPr/>
        <a:lstStyle/>
        <a:p>
          <a:endParaRPr lang="en-US"/>
        </a:p>
      </dgm:t>
    </dgm:pt>
    <dgm:pt modelId="{FD553B1C-1BA6-48EF-A149-919CB204E11D}" type="sibTrans" cxnId="{F3F089A8-8AA3-461A-AFDD-B850FB53C532}">
      <dgm:prSet/>
      <dgm:spPr/>
      <dgm:t>
        <a:bodyPr/>
        <a:lstStyle/>
        <a:p>
          <a:endParaRPr lang="en-US"/>
        </a:p>
      </dgm:t>
    </dgm:pt>
    <dgm:pt modelId="{B155422F-B8B1-4F11-A76E-6A51E8DEB420}">
      <dgm:prSet/>
      <dgm:spPr/>
      <dgm:t>
        <a:bodyPr/>
        <a:lstStyle/>
        <a:p>
          <a:r>
            <a:rPr lang="en-US" dirty="0">
              <a:latin typeface="Imprint MT Shadow" panose="04020605060303030202" pitchFamily="82" charset="0"/>
            </a:rPr>
            <a:t>You should bring a Nalgene-style, reusable water bottle. Please do not bring metal water bottles. </a:t>
          </a:r>
        </a:p>
      </dgm:t>
    </dgm:pt>
    <dgm:pt modelId="{A8CF7D8C-B5EB-4F53-835B-913753C78855}" type="parTrans" cxnId="{91FB9114-E510-4B54-B2B4-4416BD39E271}">
      <dgm:prSet/>
      <dgm:spPr/>
      <dgm:t>
        <a:bodyPr/>
        <a:lstStyle/>
        <a:p>
          <a:endParaRPr lang="en-US"/>
        </a:p>
      </dgm:t>
    </dgm:pt>
    <dgm:pt modelId="{847A485D-6B16-48EE-A39F-A16B7322A510}" type="sibTrans" cxnId="{91FB9114-E510-4B54-B2B4-4416BD39E271}">
      <dgm:prSet/>
      <dgm:spPr/>
      <dgm:t>
        <a:bodyPr/>
        <a:lstStyle/>
        <a:p>
          <a:endParaRPr lang="en-US"/>
        </a:p>
      </dgm:t>
    </dgm:pt>
    <dgm:pt modelId="{7D69AD47-FFDC-465A-A3B6-1314A7A8C0FC}">
      <dgm:prSet/>
      <dgm:spPr/>
      <dgm:t>
        <a:bodyPr/>
        <a:lstStyle/>
        <a:p>
          <a:r>
            <a:rPr lang="en-US" dirty="0">
              <a:latin typeface="Imprint MT Shadow" panose="04020605060303030202" pitchFamily="82" charset="0"/>
            </a:rPr>
            <a:t>What kind of shoes should I bring?</a:t>
          </a:r>
        </a:p>
      </dgm:t>
    </dgm:pt>
    <dgm:pt modelId="{224D1FF1-50D8-4B28-BBAA-A44F779AAEFF}" type="parTrans" cxnId="{7B43B839-839A-41AD-9EBD-AF5209BB5E64}">
      <dgm:prSet/>
      <dgm:spPr/>
      <dgm:t>
        <a:bodyPr/>
        <a:lstStyle/>
        <a:p>
          <a:endParaRPr lang="en-US"/>
        </a:p>
      </dgm:t>
    </dgm:pt>
    <dgm:pt modelId="{9A5F8616-3D47-4E70-ADC7-C254D6E9B72A}" type="sibTrans" cxnId="{7B43B839-839A-41AD-9EBD-AF5209BB5E64}">
      <dgm:prSet/>
      <dgm:spPr/>
      <dgm:t>
        <a:bodyPr/>
        <a:lstStyle/>
        <a:p>
          <a:endParaRPr lang="en-US"/>
        </a:p>
      </dgm:t>
    </dgm:pt>
    <dgm:pt modelId="{81C51DEC-1D2F-47ED-9ED4-699DC48E227C}">
      <dgm:prSet/>
      <dgm:spPr/>
      <dgm:t>
        <a:bodyPr/>
        <a:lstStyle/>
        <a:p>
          <a:r>
            <a:rPr lang="en-US" dirty="0">
              <a:latin typeface="Imprint MT Shadow" panose="04020605060303030202" pitchFamily="82" charset="0"/>
            </a:rPr>
            <a:t>Any type of strap on sandal or tennis shoe is recommended for the hikes in the St John National park. Flip Flops are NOT recommended for hiking.</a:t>
          </a:r>
        </a:p>
      </dgm:t>
    </dgm:pt>
    <dgm:pt modelId="{B7FA06CA-3C64-46D4-B1E3-D8D4829F36DB}" type="parTrans" cxnId="{2B6AAB73-DBFA-49D4-B7D1-0AB1FF87C550}">
      <dgm:prSet/>
      <dgm:spPr/>
      <dgm:t>
        <a:bodyPr/>
        <a:lstStyle/>
        <a:p>
          <a:endParaRPr lang="en-US"/>
        </a:p>
      </dgm:t>
    </dgm:pt>
    <dgm:pt modelId="{29FF0F93-1CAF-4695-B2E6-23D0E5304E65}" type="sibTrans" cxnId="{2B6AAB73-DBFA-49D4-B7D1-0AB1FF87C550}">
      <dgm:prSet/>
      <dgm:spPr/>
      <dgm:t>
        <a:bodyPr/>
        <a:lstStyle/>
        <a:p>
          <a:endParaRPr lang="en-US"/>
        </a:p>
      </dgm:t>
    </dgm:pt>
    <dgm:pt modelId="{D5CEECE7-2E06-4BDA-ADBB-06383CC21E06}" type="pres">
      <dgm:prSet presAssocID="{B82C4DFD-D12D-4474-86A7-D760BF8A60FD}" presName="Name0" presStyleCnt="0">
        <dgm:presLayoutVars>
          <dgm:dir/>
          <dgm:animLvl val="lvl"/>
          <dgm:resizeHandles val="exact"/>
        </dgm:presLayoutVars>
      </dgm:prSet>
      <dgm:spPr/>
    </dgm:pt>
    <dgm:pt modelId="{B787C1F5-3476-4896-8FD3-BFDD89081D1E}" type="pres">
      <dgm:prSet presAssocID="{909CA9E1-66B3-4605-AA75-28C365176634}" presName="linNode" presStyleCnt="0"/>
      <dgm:spPr/>
    </dgm:pt>
    <dgm:pt modelId="{A6FDA775-8256-407C-A865-D26588C35EE7}" type="pres">
      <dgm:prSet presAssocID="{909CA9E1-66B3-4605-AA75-28C365176634}" presName="parentText" presStyleLbl="node1" presStyleIdx="0" presStyleCnt="5">
        <dgm:presLayoutVars>
          <dgm:chMax val="1"/>
          <dgm:bulletEnabled val="1"/>
        </dgm:presLayoutVars>
      </dgm:prSet>
      <dgm:spPr/>
    </dgm:pt>
    <dgm:pt modelId="{59C617C1-99CD-406C-9BCA-76BF3EA94C56}" type="pres">
      <dgm:prSet presAssocID="{909CA9E1-66B3-4605-AA75-28C365176634}" presName="descendantText" presStyleLbl="alignAccFollowNode1" presStyleIdx="0" presStyleCnt="5">
        <dgm:presLayoutVars>
          <dgm:bulletEnabled val="1"/>
        </dgm:presLayoutVars>
      </dgm:prSet>
      <dgm:spPr/>
    </dgm:pt>
    <dgm:pt modelId="{D3464AA2-7DA1-45B9-BD5D-C694F63A2342}" type="pres">
      <dgm:prSet presAssocID="{8C67377E-F061-47C5-9560-5D9C6AFA5B1D}" presName="sp" presStyleCnt="0"/>
      <dgm:spPr/>
    </dgm:pt>
    <dgm:pt modelId="{95043937-6CAC-44EF-98B1-595746D7E987}" type="pres">
      <dgm:prSet presAssocID="{55E276EA-C578-4084-8471-565D523F22A8}" presName="linNode" presStyleCnt="0"/>
      <dgm:spPr/>
    </dgm:pt>
    <dgm:pt modelId="{01B68884-1FBB-4F67-825E-60A03DD2BB71}" type="pres">
      <dgm:prSet presAssocID="{55E276EA-C578-4084-8471-565D523F22A8}" presName="parentText" presStyleLbl="node1" presStyleIdx="1" presStyleCnt="5" custLinFactNeighborY="-1638">
        <dgm:presLayoutVars>
          <dgm:chMax val="1"/>
          <dgm:bulletEnabled val="1"/>
        </dgm:presLayoutVars>
      </dgm:prSet>
      <dgm:spPr/>
    </dgm:pt>
    <dgm:pt modelId="{37E9A9C9-6E58-4578-BA77-C5EB2B948942}" type="pres">
      <dgm:prSet presAssocID="{55E276EA-C578-4084-8471-565D523F22A8}" presName="descendantText" presStyleLbl="alignAccFollowNode1" presStyleIdx="1" presStyleCnt="5">
        <dgm:presLayoutVars>
          <dgm:bulletEnabled val="1"/>
        </dgm:presLayoutVars>
      </dgm:prSet>
      <dgm:spPr/>
    </dgm:pt>
    <dgm:pt modelId="{229C32DD-407D-4BE4-AAAD-791637B908DF}" type="pres">
      <dgm:prSet presAssocID="{26576C32-05B7-4B3B-9F91-8F292A382829}" presName="sp" presStyleCnt="0"/>
      <dgm:spPr/>
    </dgm:pt>
    <dgm:pt modelId="{0BC26642-4CE4-4F8E-9DCD-05155F8A39B6}" type="pres">
      <dgm:prSet presAssocID="{09C34A7F-0952-4BD4-9FB3-95ED56923C68}" presName="linNode" presStyleCnt="0"/>
      <dgm:spPr/>
    </dgm:pt>
    <dgm:pt modelId="{03C3031C-36AD-4671-AF5B-8C9A85BD2309}" type="pres">
      <dgm:prSet presAssocID="{09C34A7F-0952-4BD4-9FB3-95ED56923C68}" presName="parentText" presStyleLbl="node1" presStyleIdx="2" presStyleCnt="5">
        <dgm:presLayoutVars>
          <dgm:chMax val="1"/>
          <dgm:bulletEnabled val="1"/>
        </dgm:presLayoutVars>
      </dgm:prSet>
      <dgm:spPr/>
    </dgm:pt>
    <dgm:pt modelId="{EB7775AE-2C16-4DA8-8F26-3DC95FC1E134}" type="pres">
      <dgm:prSet presAssocID="{09C34A7F-0952-4BD4-9FB3-95ED56923C68}" presName="descendantText" presStyleLbl="alignAccFollowNode1" presStyleIdx="2" presStyleCnt="5">
        <dgm:presLayoutVars>
          <dgm:bulletEnabled val="1"/>
        </dgm:presLayoutVars>
      </dgm:prSet>
      <dgm:spPr/>
    </dgm:pt>
    <dgm:pt modelId="{ED36B2FE-60D0-4A27-BA08-E2CDAE123CC6}" type="pres">
      <dgm:prSet presAssocID="{0DEA20BB-E325-4D6F-B5A8-8C24A3ACB70E}" presName="sp" presStyleCnt="0"/>
      <dgm:spPr/>
    </dgm:pt>
    <dgm:pt modelId="{10D86148-0B78-4F76-84A0-9F9AC5D50166}" type="pres">
      <dgm:prSet presAssocID="{ABCD054B-66F6-46FC-B19A-D8DE968C66BD}" presName="linNode" presStyleCnt="0"/>
      <dgm:spPr/>
    </dgm:pt>
    <dgm:pt modelId="{71C8FA71-3806-416B-A5EB-491AF82CB863}" type="pres">
      <dgm:prSet presAssocID="{ABCD054B-66F6-46FC-B19A-D8DE968C66BD}" presName="parentText" presStyleLbl="node1" presStyleIdx="3" presStyleCnt="5">
        <dgm:presLayoutVars>
          <dgm:chMax val="1"/>
          <dgm:bulletEnabled val="1"/>
        </dgm:presLayoutVars>
      </dgm:prSet>
      <dgm:spPr/>
    </dgm:pt>
    <dgm:pt modelId="{CCC5F01A-DD55-43C3-A056-2699F024F627}" type="pres">
      <dgm:prSet presAssocID="{ABCD054B-66F6-46FC-B19A-D8DE968C66BD}" presName="descendantText" presStyleLbl="alignAccFollowNode1" presStyleIdx="3" presStyleCnt="5">
        <dgm:presLayoutVars>
          <dgm:bulletEnabled val="1"/>
        </dgm:presLayoutVars>
      </dgm:prSet>
      <dgm:spPr/>
    </dgm:pt>
    <dgm:pt modelId="{D2EC879B-E145-4C3F-8628-C0FB124172DB}" type="pres">
      <dgm:prSet presAssocID="{FD553B1C-1BA6-48EF-A149-919CB204E11D}" presName="sp" presStyleCnt="0"/>
      <dgm:spPr/>
    </dgm:pt>
    <dgm:pt modelId="{75F9157A-A171-4A52-896F-00A6CCFE09C9}" type="pres">
      <dgm:prSet presAssocID="{7D69AD47-FFDC-465A-A3B6-1314A7A8C0FC}" presName="linNode" presStyleCnt="0"/>
      <dgm:spPr/>
    </dgm:pt>
    <dgm:pt modelId="{ACC85873-21C6-4E05-B28C-50897E49B776}" type="pres">
      <dgm:prSet presAssocID="{7D69AD47-FFDC-465A-A3B6-1314A7A8C0FC}" presName="parentText" presStyleLbl="node1" presStyleIdx="4" presStyleCnt="5">
        <dgm:presLayoutVars>
          <dgm:chMax val="1"/>
          <dgm:bulletEnabled val="1"/>
        </dgm:presLayoutVars>
      </dgm:prSet>
      <dgm:spPr/>
    </dgm:pt>
    <dgm:pt modelId="{F0E58D7C-A4FE-416E-BC34-B6FEB2CE5938}" type="pres">
      <dgm:prSet presAssocID="{7D69AD47-FFDC-465A-A3B6-1314A7A8C0FC}" presName="descendantText" presStyleLbl="alignAccFollowNode1" presStyleIdx="4" presStyleCnt="5">
        <dgm:presLayoutVars>
          <dgm:bulletEnabled val="1"/>
        </dgm:presLayoutVars>
      </dgm:prSet>
      <dgm:spPr/>
    </dgm:pt>
  </dgm:ptLst>
  <dgm:cxnLst>
    <dgm:cxn modelId="{92142502-2EB9-496E-BD41-CCC70E3F9BCC}" srcId="{55E276EA-C578-4084-8471-565D523F22A8}" destId="{92E2E101-A2FD-402C-9F02-E11AC03EC164}" srcOrd="0" destOrd="0" parTransId="{02DEAB27-E3D4-4F83-9447-C297D1EE6DD4}" sibTransId="{10833334-E95E-4C7B-AB69-26FAEEEF9C29}"/>
    <dgm:cxn modelId="{B98CB703-8F56-4350-BEC3-3C5EECAB70A6}" type="presOf" srcId="{B4D89089-B175-43D9-BFB2-41EA74F69DD4}" destId="{EB7775AE-2C16-4DA8-8F26-3DC95FC1E134}" srcOrd="0" destOrd="0" presId="urn:microsoft.com/office/officeart/2005/8/layout/vList5"/>
    <dgm:cxn modelId="{97B5C406-146F-4D92-97EC-8850647FE97A}" type="presOf" srcId="{81C51DEC-1D2F-47ED-9ED4-699DC48E227C}" destId="{F0E58D7C-A4FE-416E-BC34-B6FEB2CE5938}" srcOrd="0" destOrd="0" presId="urn:microsoft.com/office/officeart/2005/8/layout/vList5"/>
    <dgm:cxn modelId="{91FB9114-E510-4B54-B2B4-4416BD39E271}" srcId="{ABCD054B-66F6-46FC-B19A-D8DE968C66BD}" destId="{B155422F-B8B1-4F11-A76E-6A51E8DEB420}" srcOrd="0" destOrd="0" parTransId="{A8CF7D8C-B5EB-4F53-835B-913753C78855}" sibTransId="{847A485D-6B16-48EE-A39F-A16B7322A510}"/>
    <dgm:cxn modelId="{8F54762F-47D7-422E-849E-DD141501B905}" srcId="{B82C4DFD-D12D-4474-86A7-D760BF8A60FD}" destId="{55E276EA-C578-4084-8471-565D523F22A8}" srcOrd="1" destOrd="0" parTransId="{8DB3BEB9-C9DC-4A9F-A7C9-0FCBCF41F35C}" sibTransId="{26576C32-05B7-4B3B-9F91-8F292A382829}"/>
    <dgm:cxn modelId="{7B43B839-839A-41AD-9EBD-AF5209BB5E64}" srcId="{B82C4DFD-D12D-4474-86A7-D760BF8A60FD}" destId="{7D69AD47-FFDC-465A-A3B6-1314A7A8C0FC}" srcOrd="4" destOrd="0" parTransId="{224D1FF1-50D8-4B28-BBAA-A44F779AAEFF}" sibTransId="{9A5F8616-3D47-4E70-ADC7-C254D6E9B72A}"/>
    <dgm:cxn modelId="{F367F940-D944-4D62-B461-7283301548FA}" type="presOf" srcId="{55E276EA-C578-4084-8471-565D523F22A8}" destId="{01B68884-1FBB-4F67-825E-60A03DD2BB71}" srcOrd="0" destOrd="0" presId="urn:microsoft.com/office/officeart/2005/8/layout/vList5"/>
    <dgm:cxn modelId="{5311D948-A954-4EA2-BF89-C6ACB27A4A9D}" srcId="{B82C4DFD-D12D-4474-86A7-D760BF8A60FD}" destId="{09C34A7F-0952-4BD4-9FB3-95ED56923C68}" srcOrd="2" destOrd="0" parTransId="{C2EC4DB9-398E-43D4-A374-33300653A58F}" sibTransId="{0DEA20BB-E325-4D6F-B5A8-8C24A3ACB70E}"/>
    <dgm:cxn modelId="{C7CBB14F-6129-4F3F-B914-317C662E3EF4}" type="presOf" srcId="{B82C4DFD-D12D-4474-86A7-D760BF8A60FD}" destId="{D5CEECE7-2E06-4BDA-ADBB-06383CC21E06}" srcOrd="0" destOrd="0" presId="urn:microsoft.com/office/officeart/2005/8/layout/vList5"/>
    <dgm:cxn modelId="{2B6AAB73-DBFA-49D4-B7D1-0AB1FF87C550}" srcId="{7D69AD47-FFDC-465A-A3B6-1314A7A8C0FC}" destId="{81C51DEC-1D2F-47ED-9ED4-699DC48E227C}" srcOrd="0" destOrd="0" parTransId="{B7FA06CA-3C64-46D4-B1E3-D8D4829F36DB}" sibTransId="{29FF0F93-1CAF-4695-B2E6-23D0E5304E65}"/>
    <dgm:cxn modelId="{8B9B5157-15A9-4DFB-8123-A54DD7CD7075}" type="presOf" srcId="{92E2E101-A2FD-402C-9F02-E11AC03EC164}" destId="{37E9A9C9-6E58-4578-BA77-C5EB2B948942}" srcOrd="0" destOrd="0" presId="urn:microsoft.com/office/officeart/2005/8/layout/vList5"/>
    <dgm:cxn modelId="{E0E63479-FFB0-43EE-A2C8-5974F98B14B4}" type="presOf" srcId="{93FA9ED4-8DEA-4F3D-A835-3BF15832CC20}" destId="{59C617C1-99CD-406C-9BCA-76BF3EA94C56}" srcOrd="0" destOrd="0" presId="urn:microsoft.com/office/officeart/2005/8/layout/vList5"/>
    <dgm:cxn modelId="{94947A7C-5567-4494-BE03-2722102CF037}" type="presOf" srcId="{7D69AD47-FFDC-465A-A3B6-1314A7A8C0FC}" destId="{ACC85873-21C6-4E05-B28C-50897E49B776}" srcOrd="0" destOrd="0" presId="urn:microsoft.com/office/officeart/2005/8/layout/vList5"/>
    <dgm:cxn modelId="{1F96BE85-D5E9-4EB6-8BBB-0B4DF3AF27F2}" type="presOf" srcId="{09C34A7F-0952-4BD4-9FB3-95ED56923C68}" destId="{03C3031C-36AD-4671-AF5B-8C9A85BD2309}" srcOrd="0" destOrd="0" presId="urn:microsoft.com/office/officeart/2005/8/layout/vList5"/>
    <dgm:cxn modelId="{2891458B-2F1C-4698-BE1E-856EAF0412F6}" type="presOf" srcId="{ABCD054B-66F6-46FC-B19A-D8DE968C66BD}" destId="{71C8FA71-3806-416B-A5EB-491AF82CB863}" srcOrd="0" destOrd="0" presId="urn:microsoft.com/office/officeart/2005/8/layout/vList5"/>
    <dgm:cxn modelId="{F3F089A8-8AA3-461A-AFDD-B850FB53C532}" srcId="{B82C4DFD-D12D-4474-86A7-D760BF8A60FD}" destId="{ABCD054B-66F6-46FC-B19A-D8DE968C66BD}" srcOrd="3" destOrd="0" parTransId="{519FC4E7-0405-43F7-9DEE-902A5C4045CD}" sibTransId="{FD553B1C-1BA6-48EF-A149-919CB204E11D}"/>
    <dgm:cxn modelId="{6143EEAA-2386-4638-A6FB-AC50124CF643}" srcId="{09C34A7F-0952-4BD4-9FB3-95ED56923C68}" destId="{B4D89089-B175-43D9-BFB2-41EA74F69DD4}" srcOrd="0" destOrd="0" parTransId="{43C1E866-18BB-4BB6-94FD-FED4A3321B0D}" sibTransId="{17B6F799-E314-445B-A25C-F4D01BC60FC0}"/>
    <dgm:cxn modelId="{01B20AB6-5345-49C5-934B-A570F762E017}" srcId="{909CA9E1-66B3-4605-AA75-28C365176634}" destId="{93FA9ED4-8DEA-4F3D-A835-3BF15832CC20}" srcOrd="0" destOrd="0" parTransId="{B4C7CB6B-3A64-472D-A4AE-F703AC7DB81C}" sibTransId="{EAF8861E-1ACB-4B32-B340-DAB77066507D}"/>
    <dgm:cxn modelId="{E57EE1C2-1DBD-4B85-8F09-E88817C86CE5}" type="presOf" srcId="{909CA9E1-66B3-4605-AA75-28C365176634}" destId="{A6FDA775-8256-407C-A865-D26588C35EE7}" srcOrd="0" destOrd="0" presId="urn:microsoft.com/office/officeart/2005/8/layout/vList5"/>
    <dgm:cxn modelId="{1C64B4E6-3F41-4DE3-9482-E2DBAB7DA71A}" srcId="{B82C4DFD-D12D-4474-86A7-D760BF8A60FD}" destId="{909CA9E1-66B3-4605-AA75-28C365176634}" srcOrd="0" destOrd="0" parTransId="{E4C357FA-9762-4173-94E9-3F01C3F25813}" sibTransId="{8C67377E-F061-47C5-9560-5D9C6AFA5B1D}"/>
    <dgm:cxn modelId="{FB561FF0-36FF-4745-8E5F-19E4304E0A30}" type="presOf" srcId="{B155422F-B8B1-4F11-A76E-6A51E8DEB420}" destId="{CCC5F01A-DD55-43C3-A056-2699F024F627}" srcOrd="0" destOrd="0" presId="urn:microsoft.com/office/officeart/2005/8/layout/vList5"/>
    <dgm:cxn modelId="{5105179B-6B66-4F0C-8E64-6EC088F86DD5}" type="presParOf" srcId="{D5CEECE7-2E06-4BDA-ADBB-06383CC21E06}" destId="{B787C1F5-3476-4896-8FD3-BFDD89081D1E}" srcOrd="0" destOrd="0" presId="urn:microsoft.com/office/officeart/2005/8/layout/vList5"/>
    <dgm:cxn modelId="{01713D7B-1507-4782-8F47-E004C56852BF}" type="presParOf" srcId="{B787C1F5-3476-4896-8FD3-BFDD89081D1E}" destId="{A6FDA775-8256-407C-A865-D26588C35EE7}" srcOrd="0" destOrd="0" presId="urn:microsoft.com/office/officeart/2005/8/layout/vList5"/>
    <dgm:cxn modelId="{9DA4D0C5-75BB-4020-9661-1A91366FF1A4}" type="presParOf" srcId="{B787C1F5-3476-4896-8FD3-BFDD89081D1E}" destId="{59C617C1-99CD-406C-9BCA-76BF3EA94C56}" srcOrd="1" destOrd="0" presId="urn:microsoft.com/office/officeart/2005/8/layout/vList5"/>
    <dgm:cxn modelId="{104E7EE6-E6FC-4ED6-987D-74C54AECC318}" type="presParOf" srcId="{D5CEECE7-2E06-4BDA-ADBB-06383CC21E06}" destId="{D3464AA2-7DA1-45B9-BD5D-C694F63A2342}" srcOrd="1" destOrd="0" presId="urn:microsoft.com/office/officeart/2005/8/layout/vList5"/>
    <dgm:cxn modelId="{0FD30461-D341-4AC9-AA56-F54B35B3C333}" type="presParOf" srcId="{D5CEECE7-2E06-4BDA-ADBB-06383CC21E06}" destId="{95043937-6CAC-44EF-98B1-595746D7E987}" srcOrd="2" destOrd="0" presId="urn:microsoft.com/office/officeart/2005/8/layout/vList5"/>
    <dgm:cxn modelId="{CA75CF82-7FDC-4784-83AD-DC62E4F668DE}" type="presParOf" srcId="{95043937-6CAC-44EF-98B1-595746D7E987}" destId="{01B68884-1FBB-4F67-825E-60A03DD2BB71}" srcOrd="0" destOrd="0" presId="urn:microsoft.com/office/officeart/2005/8/layout/vList5"/>
    <dgm:cxn modelId="{75702C5A-EA3B-47E8-9006-15C6305082F1}" type="presParOf" srcId="{95043937-6CAC-44EF-98B1-595746D7E987}" destId="{37E9A9C9-6E58-4578-BA77-C5EB2B948942}" srcOrd="1" destOrd="0" presId="urn:microsoft.com/office/officeart/2005/8/layout/vList5"/>
    <dgm:cxn modelId="{1DAD384D-9C27-4B4D-A835-2789539773B8}" type="presParOf" srcId="{D5CEECE7-2E06-4BDA-ADBB-06383CC21E06}" destId="{229C32DD-407D-4BE4-AAAD-791637B908DF}" srcOrd="3" destOrd="0" presId="urn:microsoft.com/office/officeart/2005/8/layout/vList5"/>
    <dgm:cxn modelId="{21F560EA-74ED-4066-8D31-6BB626BA3C11}" type="presParOf" srcId="{D5CEECE7-2E06-4BDA-ADBB-06383CC21E06}" destId="{0BC26642-4CE4-4F8E-9DCD-05155F8A39B6}" srcOrd="4" destOrd="0" presId="urn:microsoft.com/office/officeart/2005/8/layout/vList5"/>
    <dgm:cxn modelId="{5A53C78C-3ABD-4F64-985C-5FEB6920808F}" type="presParOf" srcId="{0BC26642-4CE4-4F8E-9DCD-05155F8A39B6}" destId="{03C3031C-36AD-4671-AF5B-8C9A85BD2309}" srcOrd="0" destOrd="0" presId="urn:microsoft.com/office/officeart/2005/8/layout/vList5"/>
    <dgm:cxn modelId="{63C8B006-8D67-4D39-8355-226CAAECC3BD}" type="presParOf" srcId="{0BC26642-4CE4-4F8E-9DCD-05155F8A39B6}" destId="{EB7775AE-2C16-4DA8-8F26-3DC95FC1E134}" srcOrd="1" destOrd="0" presId="urn:microsoft.com/office/officeart/2005/8/layout/vList5"/>
    <dgm:cxn modelId="{FA914440-613B-4043-9F00-515062B77EDD}" type="presParOf" srcId="{D5CEECE7-2E06-4BDA-ADBB-06383CC21E06}" destId="{ED36B2FE-60D0-4A27-BA08-E2CDAE123CC6}" srcOrd="5" destOrd="0" presId="urn:microsoft.com/office/officeart/2005/8/layout/vList5"/>
    <dgm:cxn modelId="{9E791443-22FB-4128-87B7-BDD56A8D4A88}" type="presParOf" srcId="{D5CEECE7-2E06-4BDA-ADBB-06383CC21E06}" destId="{10D86148-0B78-4F76-84A0-9F9AC5D50166}" srcOrd="6" destOrd="0" presId="urn:microsoft.com/office/officeart/2005/8/layout/vList5"/>
    <dgm:cxn modelId="{4E94C100-BFC4-4F1B-91AF-4A86C4B11378}" type="presParOf" srcId="{10D86148-0B78-4F76-84A0-9F9AC5D50166}" destId="{71C8FA71-3806-416B-A5EB-491AF82CB863}" srcOrd="0" destOrd="0" presId="urn:microsoft.com/office/officeart/2005/8/layout/vList5"/>
    <dgm:cxn modelId="{B5973A92-C2FB-4EE8-B446-30504062268D}" type="presParOf" srcId="{10D86148-0B78-4F76-84A0-9F9AC5D50166}" destId="{CCC5F01A-DD55-43C3-A056-2699F024F627}" srcOrd="1" destOrd="0" presId="urn:microsoft.com/office/officeart/2005/8/layout/vList5"/>
    <dgm:cxn modelId="{850CF19B-F57A-43BB-BB2B-8164599701F2}" type="presParOf" srcId="{D5CEECE7-2E06-4BDA-ADBB-06383CC21E06}" destId="{D2EC879B-E145-4C3F-8628-C0FB124172DB}" srcOrd="7" destOrd="0" presId="urn:microsoft.com/office/officeart/2005/8/layout/vList5"/>
    <dgm:cxn modelId="{E18C4A83-9455-4971-A46E-A0D2030642EB}" type="presParOf" srcId="{D5CEECE7-2E06-4BDA-ADBB-06383CC21E06}" destId="{75F9157A-A171-4A52-896F-00A6CCFE09C9}" srcOrd="8" destOrd="0" presId="urn:microsoft.com/office/officeart/2005/8/layout/vList5"/>
    <dgm:cxn modelId="{DE4B848F-2FAC-4CAB-A82A-9DE3CB39C70C}" type="presParOf" srcId="{75F9157A-A171-4A52-896F-00A6CCFE09C9}" destId="{ACC85873-21C6-4E05-B28C-50897E49B776}" srcOrd="0" destOrd="0" presId="urn:microsoft.com/office/officeart/2005/8/layout/vList5"/>
    <dgm:cxn modelId="{4B8C8216-0BF3-4AC7-AEDD-0537EA85FC14}" type="presParOf" srcId="{75F9157A-A171-4A52-896F-00A6CCFE09C9}" destId="{F0E58D7C-A4FE-416E-BC34-B6FEB2CE5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17C1-99CD-406C-9BCA-76BF3EA94C56}">
      <dsp:nvSpPr>
        <dsp:cNvPr id="0" name=""/>
        <dsp:cNvSpPr/>
      </dsp:nvSpPr>
      <dsp:spPr>
        <a:xfrm rot="5400000">
          <a:off x="6434588" y="-271725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Imprint MT Shadow" panose="04020605060303030202" pitchFamily="82" charset="0"/>
            </a:rPr>
            <a:t>Sea</a:t>
          </a:r>
          <a:r>
            <a:rPr lang="en-US" sz="1400" kern="1200" baseline="0" dirty="0">
              <a:latin typeface="Imprint MT Shadow" panose="04020605060303030202" pitchFamily="82" charset="0"/>
            </a:rPr>
            <a:t> Base St Thomas has no on-site storage so all personal gear must fit into an approximately 20”-24” duffel style bag. Crews of 6-8 may bring one large crew duffle, crews of 10-12 may bring two crew duffels.</a:t>
          </a:r>
          <a:endParaRPr lang="en-US" sz="1400" kern="1200" dirty="0">
            <a:latin typeface="Imprint MT Shadow" panose="04020605060303030202" pitchFamily="82" charset="0"/>
          </a:endParaRPr>
        </a:p>
      </dsp:txBody>
      <dsp:txXfrm rot="-5400000">
        <a:off x="3616109" y="139870"/>
        <a:ext cx="6389991" cy="714385"/>
      </dsp:txXfrm>
    </dsp:sp>
    <dsp:sp modelId="{A6FDA775-8256-407C-A865-D26588C35EE7}">
      <dsp:nvSpPr>
        <dsp:cNvPr id="0" name=""/>
        <dsp:cNvSpPr/>
      </dsp:nvSpPr>
      <dsp:spPr>
        <a:xfrm>
          <a:off x="0" y="2263"/>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Imprint MT Shadow" panose="04020605060303030202" pitchFamily="82" charset="0"/>
            </a:rPr>
            <a:t>How should I pack all my stuff?</a:t>
          </a:r>
        </a:p>
      </dsp:txBody>
      <dsp:txXfrm>
        <a:off x="48308" y="50571"/>
        <a:ext cx="3519493" cy="892983"/>
      </dsp:txXfrm>
    </dsp:sp>
    <dsp:sp modelId="{37E9A9C9-6E58-4578-BA77-C5EB2B948942}">
      <dsp:nvSpPr>
        <dsp:cNvPr id="0" name=""/>
        <dsp:cNvSpPr/>
      </dsp:nvSpPr>
      <dsp:spPr>
        <a:xfrm rot="5400000">
          <a:off x="6434588" y="-167817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Imprint MT Shadow" panose="04020605060303030202" pitchFamily="82" charset="0"/>
            </a:rPr>
            <a:t>You can purchase a mask and snorkel from the Sea Base Ship Store or go to your local dive shop or even Walmart. Anything that you are comfortable in will work. *Full facemasks are NOT permitted*</a:t>
          </a:r>
        </a:p>
      </dsp:txBody>
      <dsp:txXfrm rot="-5400000">
        <a:off x="3616109" y="1178950"/>
        <a:ext cx="6389991" cy="714385"/>
      </dsp:txXfrm>
    </dsp:sp>
    <dsp:sp modelId="{01B68884-1FBB-4F67-825E-60A03DD2BB71}">
      <dsp:nvSpPr>
        <dsp:cNvPr id="0" name=""/>
        <dsp:cNvSpPr/>
      </dsp:nvSpPr>
      <dsp:spPr>
        <a:xfrm>
          <a:off x="0" y="1025133"/>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Imprint MT Shadow" panose="04020605060303030202" pitchFamily="82" charset="0"/>
            </a:rPr>
            <a:t>What mask and snorkel should I bring?</a:t>
          </a:r>
        </a:p>
      </dsp:txBody>
      <dsp:txXfrm>
        <a:off x="48308" y="1073441"/>
        <a:ext cx="3519493" cy="892983"/>
      </dsp:txXfrm>
    </dsp:sp>
    <dsp:sp modelId="{EB7775AE-2C16-4DA8-8F26-3DC95FC1E134}">
      <dsp:nvSpPr>
        <dsp:cNvPr id="0" name=""/>
        <dsp:cNvSpPr/>
      </dsp:nvSpPr>
      <dsp:spPr>
        <a:xfrm rot="5400000">
          <a:off x="6434588" y="-639097"/>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Imprint MT Shadow" panose="04020605060303030202" pitchFamily="82" charset="0"/>
            </a:rPr>
            <a:t>Sea Base will provide all fishing gear you will need.</a:t>
          </a:r>
        </a:p>
      </dsp:txBody>
      <dsp:txXfrm rot="-5400000">
        <a:off x="3616109" y="2218029"/>
        <a:ext cx="6389991" cy="714385"/>
      </dsp:txXfrm>
    </dsp:sp>
    <dsp:sp modelId="{03C3031C-36AD-4671-AF5B-8C9A85BD2309}">
      <dsp:nvSpPr>
        <dsp:cNvPr id="0" name=""/>
        <dsp:cNvSpPr/>
      </dsp:nvSpPr>
      <dsp:spPr>
        <a:xfrm>
          <a:off x="0" y="208042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Imprint MT Shadow" panose="04020605060303030202" pitchFamily="82" charset="0"/>
            </a:rPr>
            <a:t>Should I bring fishing gear?</a:t>
          </a:r>
        </a:p>
      </dsp:txBody>
      <dsp:txXfrm>
        <a:off x="48308" y="2128730"/>
        <a:ext cx="3519493" cy="892983"/>
      </dsp:txXfrm>
    </dsp:sp>
    <dsp:sp modelId="{CCC5F01A-DD55-43C3-A056-2699F024F627}">
      <dsp:nvSpPr>
        <dsp:cNvPr id="0" name=""/>
        <dsp:cNvSpPr/>
      </dsp:nvSpPr>
      <dsp:spPr>
        <a:xfrm rot="5400000">
          <a:off x="6434588" y="399982"/>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Imprint MT Shadow" panose="04020605060303030202" pitchFamily="82" charset="0"/>
            </a:rPr>
            <a:t>You should bring a Nalgene-style, reusable water bottle. Please do not bring metal water bottles. </a:t>
          </a:r>
        </a:p>
      </dsp:txBody>
      <dsp:txXfrm rot="-5400000">
        <a:off x="3616109" y="3257109"/>
        <a:ext cx="6389991" cy="714385"/>
      </dsp:txXfrm>
    </dsp:sp>
    <dsp:sp modelId="{71C8FA71-3806-416B-A5EB-491AF82CB863}">
      <dsp:nvSpPr>
        <dsp:cNvPr id="0" name=""/>
        <dsp:cNvSpPr/>
      </dsp:nvSpPr>
      <dsp:spPr>
        <a:xfrm>
          <a:off x="0" y="311950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Imprint MT Shadow" panose="04020605060303030202" pitchFamily="82" charset="0"/>
            </a:rPr>
            <a:t>Should I bring a water bottle?</a:t>
          </a:r>
        </a:p>
      </dsp:txBody>
      <dsp:txXfrm>
        <a:off x="48308" y="3167809"/>
        <a:ext cx="3519493" cy="892983"/>
      </dsp:txXfrm>
    </dsp:sp>
    <dsp:sp modelId="{F0E58D7C-A4FE-416E-BC34-B6FEB2CE5938}">
      <dsp:nvSpPr>
        <dsp:cNvPr id="0" name=""/>
        <dsp:cNvSpPr/>
      </dsp:nvSpPr>
      <dsp:spPr>
        <a:xfrm rot="5400000">
          <a:off x="6434588" y="1439061"/>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Imprint MT Shadow" panose="04020605060303030202" pitchFamily="82" charset="0"/>
            </a:rPr>
            <a:t>Any type of strap on sandal or tennis shoe is recommended for the hikes in the St John National park. Flip Flops are NOT recommended for hiking.</a:t>
          </a:r>
        </a:p>
      </dsp:txBody>
      <dsp:txXfrm rot="-5400000">
        <a:off x="3616109" y="4296188"/>
        <a:ext cx="6389991" cy="714385"/>
      </dsp:txXfrm>
    </dsp:sp>
    <dsp:sp modelId="{ACC85873-21C6-4E05-B28C-50897E49B776}">
      <dsp:nvSpPr>
        <dsp:cNvPr id="0" name=""/>
        <dsp:cNvSpPr/>
      </dsp:nvSpPr>
      <dsp:spPr>
        <a:xfrm>
          <a:off x="0" y="415858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Imprint MT Shadow" panose="04020605060303030202" pitchFamily="82" charset="0"/>
            </a:rPr>
            <a:t>What kind of shoes should I bring?</a:t>
          </a:r>
        </a:p>
      </dsp:txBody>
      <dsp:txXfrm>
        <a:off x="48308" y="4206889"/>
        <a:ext cx="3519493" cy="8929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7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C805B5C-AF52-4C24-9F0C-0BB53DC22FD6}"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72713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5557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487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807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799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86946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0770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8773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74248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10068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05B5C-AF52-4C24-9F0C-0BB53DC22FD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2215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5B5C-AF52-4C24-9F0C-0BB53DC22FD6}"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60556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05B5C-AF52-4C24-9F0C-0BB53DC22FD6}"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9219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05B5C-AF52-4C24-9F0C-0BB53DC22FD6}"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1027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8222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0581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C805B5C-AF52-4C24-9F0C-0BB53DC22FD6}" type="datetimeFigureOut">
              <a:rPr lang="en-US" smtClean="0"/>
              <a:t>10/14/2023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585356F-1766-4735-9A90-8AB628829158}" type="slidenum">
              <a:rPr lang="en-US" smtClean="0"/>
              <a:t>‹#›</a:t>
            </a:fld>
            <a:endParaRPr lang="en-US"/>
          </a:p>
        </p:txBody>
      </p:sp>
    </p:spTree>
    <p:extLst>
      <p:ext uri="{BB962C8B-B14F-4D97-AF65-F5344CB8AC3E}">
        <p14:creationId xmlns:p14="http://schemas.microsoft.com/office/powerpoint/2010/main" val="29151359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abase.st.Thomas@g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hyperlink" Target="mailto:Seabase.St.Thomas@gmail.com" TargetMode="External"/><Relationship Id="rId5" Type="http://schemas.openxmlformats.org/officeDocument/2006/relationships/image" Target="../media/image59.jpg"/><Relationship Id="rId4" Type="http://schemas.openxmlformats.org/officeDocument/2006/relationships/image" Target="../media/image5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bsaseabase.org/wp-content/uploads/2022/05/Waiver-required-for-Sea-Base-Sailing-Crews.pdf" TargetMode="External"/><Relationship Id="rId7" Type="http://schemas.openxmlformats.org/officeDocument/2006/relationships/image" Target="../media/image7.svg"/><Relationship Id="rId2" Type="http://schemas.openxmlformats.org/officeDocument/2006/relationships/hyperlink" Target="https://www.bsaseabase.org/wp-content/uploads/2022/10/Pre-Event-Medical-Screening-Checklist-with-Participant-List.pdf"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filestore.scouting.org/filestore/HealthSafety/pdf/680-001_seabase.pdf" TargetMode="External"/><Relationship Id="rId4" Type="http://schemas.openxmlformats.org/officeDocument/2006/relationships/hyperlink" Target="https://filestore.scouting.org/filestore/Outdoor%20Program/Aquatics/pdf/430-12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jpe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jpe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jpg"/><Relationship Id="rId9" Type="http://schemas.openxmlformats.org/officeDocument/2006/relationships/image" Target="../media/image32.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ailboat in the water&#10;&#10;Description automatically generated">
            <a:extLst>
              <a:ext uri="{FF2B5EF4-FFF2-40B4-BE49-F238E27FC236}">
                <a16:creationId xmlns:a16="http://schemas.microsoft.com/office/drawing/2014/main" id="{6593FC00-3486-5548-E396-C98B890A699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t="21607" b="3393"/>
          <a:stretch/>
        </p:blipFill>
        <p:spPr>
          <a:xfrm>
            <a:off x="9321" y="0"/>
            <a:ext cx="12192000" cy="6857990"/>
          </a:xfrm>
          <a:prstGeom prst="rect">
            <a:avLst/>
          </a:prstGeom>
        </p:spPr>
      </p:pic>
      <p:sp>
        <p:nvSpPr>
          <p:cNvPr id="2" name="Title 1">
            <a:extLst>
              <a:ext uri="{FF2B5EF4-FFF2-40B4-BE49-F238E27FC236}">
                <a16:creationId xmlns:a16="http://schemas.microsoft.com/office/drawing/2014/main" id="{B64C25D0-4DA8-6B81-7464-566B6A7501B4}"/>
              </a:ext>
            </a:extLst>
          </p:cNvPr>
          <p:cNvSpPr>
            <a:spLocks noGrp="1"/>
          </p:cNvSpPr>
          <p:nvPr>
            <p:ph type="ctrTitle"/>
          </p:nvPr>
        </p:nvSpPr>
        <p:spPr>
          <a:xfrm>
            <a:off x="897968" y="1007644"/>
            <a:ext cx="8001000" cy="1769423"/>
          </a:xfrm>
        </p:spPr>
        <p:txBody>
          <a:bodyPr>
            <a:normAutofit/>
          </a:bodyPr>
          <a:lstStyle/>
          <a:p>
            <a:r>
              <a:rPr lang="en-US" dirty="0">
                <a:solidFill>
                  <a:schemeClr val="bg1">
                    <a:lumMod val="95000"/>
                    <a:lumOff val="5000"/>
                  </a:schemeClr>
                </a:solidFill>
                <a:latin typeface="Bodoni MT Black" panose="020F0502020204030204" pitchFamily="18" charset="0"/>
              </a:rPr>
              <a:t>Sea Base St. Thomas </a:t>
            </a:r>
            <a:r>
              <a:rPr lang="en-US" u="sng" dirty="0">
                <a:solidFill>
                  <a:schemeClr val="bg1">
                    <a:lumMod val="95000"/>
                    <a:lumOff val="5000"/>
                  </a:schemeClr>
                </a:solidFill>
                <a:latin typeface="Bodoni MT Black" panose="020F0502020204030204" pitchFamily="18" charset="0"/>
              </a:rPr>
              <a:t>Sailing adventure</a:t>
            </a:r>
          </a:p>
        </p:txBody>
      </p:sp>
      <p:sp>
        <p:nvSpPr>
          <p:cNvPr id="3" name="Subtitle 2">
            <a:extLst>
              <a:ext uri="{FF2B5EF4-FFF2-40B4-BE49-F238E27FC236}">
                <a16:creationId xmlns:a16="http://schemas.microsoft.com/office/drawing/2014/main" id="{88963FD7-52F4-F494-80BE-1011FAE86DA1}"/>
              </a:ext>
            </a:extLst>
          </p:cNvPr>
          <p:cNvSpPr>
            <a:spLocks noGrp="1"/>
          </p:cNvSpPr>
          <p:nvPr>
            <p:ph type="subTitle" idx="1"/>
          </p:nvPr>
        </p:nvSpPr>
        <p:spPr>
          <a:xfrm>
            <a:off x="897968" y="2777067"/>
            <a:ext cx="6765100" cy="1947333"/>
          </a:xfrm>
        </p:spPr>
        <p:txBody>
          <a:bodyPr>
            <a:normAutofit fontScale="92500"/>
          </a:bodyPr>
          <a:lstStyle/>
          <a:p>
            <a:r>
              <a:rPr lang="en-US" b="1" dirty="0">
                <a:solidFill>
                  <a:schemeClr val="tx1"/>
                </a:solidFill>
                <a:latin typeface="Imprint MT Shadow" panose="020F0502020204030204" pitchFamily="82" charset="0"/>
              </a:rPr>
              <a:t>2024 Programs Information Session</a:t>
            </a:r>
          </a:p>
          <a:p>
            <a:r>
              <a:rPr lang="en-US" b="1" dirty="0">
                <a:solidFill>
                  <a:schemeClr val="tx1"/>
                </a:solidFill>
                <a:latin typeface="Imprint MT Shadow" panose="020F0502020204030204" pitchFamily="82" charset="0"/>
              </a:rPr>
              <a:t>Capt. Alex Duff, Program Coordinator, Sea Base St. Thomas </a:t>
            </a:r>
          </a:p>
          <a:p>
            <a:r>
              <a:rPr lang="en-US" b="1" dirty="0">
                <a:solidFill>
                  <a:schemeClr val="tx1"/>
                </a:solidFill>
                <a:latin typeface="Imprint MT Shadow" panose="020F0502020204030204" pitchFamily="82" charset="0"/>
                <a:hlinkClick r:id="rId3">
                  <a:extLst>
                    <a:ext uri="{A12FA001-AC4F-418D-AE19-62706E023703}">
                      <ahyp:hlinkClr xmlns:ahyp="http://schemas.microsoft.com/office/drawing/2018/hyperlinkcolor" val="tx"/>
                    </a:ext>
                  </a:extLst>
                </a:hlinkClick>
              </a:rPr>
              <a:t>Seabase.St.Thomas@gmail.com</a:t>
            </a:r>
            <a:r>
              <a:rPr lang="en-US" b="1" dirty="0">
                <a:solidFill>
                  <a:schemeClr val="tx1"/>
                </a:solidFill>
                <a:latin typeface="Imprint MT Shadow" panose="020F0502020204030204" pitchFamily="82" charset="0"/>
              </a:rPr>
              <a:t>  </a:t>
            </a:r>
          </a:p>
          <a:p>
            <a:r>
              <a:rPr lang="en-US" b="1" dirty="0">
                <a:solidFill>
                  <a:schemeClr val="tx1"/>
                </a:solidFill>
                <a:latin typeface="Imprint MT Shadow" panose="020F0502020204030204" pitchFamily="82" charset="0"/>
              </a:rPr>
              <a:t>(305) </a:t>
            </a:r>
            <a:r>
              <a:rPr lang="en-US" b="1" dirty="0">
                <a:solidFill>
                  <a:schemeClr val="tx1"/>
                </a:solidFill>
                <a:latin typeface="Imprint MT Shadow" panose="020F0502020204030204" pitchFamily="82" charset="0"/>
                <a:cs typeface="Dubai" panose="020F0502020204030204" pitchFamily="34" charset="-78"/>
              </a:rPr>
              <a:t>998-9315</a:t>
            </a:r>
          </a:p>
          <a:p>
            <a:endParaRPr lang="en-US" dirty="0">
              <a:solidFill>
                <a:schemeClr val="tx1"/>
              </a:solidFill>
            </a:endParaRPr>
          </a:p>
        </p:txBody>
      </p:sp>
    </p:spTree>
    <p:extLst>
      <p:ext uri="{BB962C8B-B14F-4D97-AF65-F5344CB8AC3E}">
        <p14:creationId xmlns:p14="http://schemas.microsoft.com/office/powerpoint/2010/main" val="28440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B6F5-2A48-BB42-9881-D34B3EDFB632}"/>
              </a:ext>
            </a:extLst>
          </p:cNvPr>
          <p:cNvSpPr>
            <a:spLocks noGrp="1"/>
          </p:cNvSpPr>
          <p:nvPr>
            <p:ph type="title"/>
          </p:nvPr>
        </p:nvSpPr>
        <p:spPr>
          <a:xfrm>
            <a:off x="1828800" y="-128866"/>
            <a:ext cx="8534400" cy="1507067"/>
          </a:xfrm>
        </p:spPr>
        <p:txBody>
          <a:bodyPr/>
          <a:lstStyle/>
          <a:p>
            <a:pPr algn="ctr"/>
            <a:r>
              <a:rPr lang="en-US" dirty="0">
                <a:latin typeface="Bodoni MT Black" panose="02070A03080606020203" pitchFamily="18" charset="0"/>
              </a:rPr>
              <a:t>Prep and Packing list </a:t>
            </a:r>
            <a:r>
              <a:rPr lang="en-US" dirty="0">
                <a:latin typeface="Imprint MT Shadow" panose="04020605060303030202" pitchFamily="82" charset="0"/>
                <a:sym typeface="Wingdings" panose="05000000000000000000" pitchFamily="2" charset="2"/>
              </a:rPr>
              <a:t></a:t>
            </a:r>
            <a:endParaRPr lang="en-US" dirty="0">
              <a:latin typeface="Imprint MT Shadow" panose="04020605060303030202" pitchFamily="82" charset="0"/>
            </a:endParaRPr>
          </a:p>
        </p:txBody>
      </p:sp>
      <p:pic>
        <p:nvPicPr>
          <p:cNvPr id="7" name="Picture 6">
            <a:extLst>
              <a:ext uri="{FF2B5EF4-FFF2-40B4-BE49-F238E27FC236}">
                <a16:creationId xmlns:a16="http://schemas.microsoft.com/office/drawing/2014/main" id="{77422880-4C10-3F8D-F2F0-EFFBFE48E778}"/>
              </a:ext>
            </a:extLst>
          </p:cNvPr>
          <p:cNvPicPr>
            <a:picLocks noChangeAspect="1"/>
          </p:cNvPicPr>
          <p:nvPr/>
        </p:nvPicPr>
        <p:blipFill rotWithShape="1">
          <a:blip r:embed="rId2"/>
          <a:srcRect l="25864" t="14912" r="26797" b="6371"/>
          <a:stretch/>
        </p:blipFill>
        <p:spPr>
          <a:xfrm>
            <a:off x="2850443" y="844996"/>
            <a:ext cx="6304845" cy="5894471"/>
          </a:xfrm>
          <a:prstGeom prst="rect">
            <a:avLst/>
          </a:prstGeom>
        </p:spPr>
      </p:pic>
    </p:spTree>
    <p:extLst>
      <p:ext uri="{BB962C8B-B14F-4D97-AF65-F5344CB8AC3E}">
        <p14:creationId xmlns:p14="http://schemas.microsoft.com/office/powerpoint/2010/main" val="396353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2B68-62D5-64B0-4CC2-D30F8B1867C2}"/>
              </a:ext>
            </a:extLst>
          </p:cNvPr>
          <p:cNvSpPr>
            <a:spLocks noGrp="1"/>
          </p:cNvSpPr>
          <p:nvPr>
            <p:ph type="title"/>
          </p:nvPr>
        </p:nvSpPr>
        <p:spPr>
          <a:xfrm>
            <a:off x="684212" y="293284"/>
            <a:ext cx="8534400" cy="1507067"/>
          </a:xfrm>
        </p:spPr>
        <p:txBody>
          <a:bodyPr/>
          <a:lstStyle/>
          <a:p>
            <a:r>
              <a:rPr lang="en-US" dirty="0">
                <a:latin typeface="Bodoni MT Black" panose="02070A03080606020203" pitchFamily="18" charset="0"/>
              </a:rPr>
              <a:t>Prep and packing </a:t>
            </a:r>
            <a:r>
              <a:rPr lang="en-US" dirty="0" err="1">
                <a:latin typeface="Bodoni MT Black" panose="02070A03080606020203" pitchFamily="18" charset="0"/>
              </a:rPr>
              <a:t>faq</a:t>
            </a:r>
            <a:endParaRPr lang="en-US" dirty="0">
              <a:latin typeface="Bodoni MT Black" panose="02070A03080606020203" pitchFamily="18" charset="0"/>
            </a:endParaRPr>
          </a:p>
        </p:txBody>
      </p:sp>
      <p:graphicFrame>
        <p:nvGraphicFramePr>
          <p:cNvPr id="20" name="Content Placeholder 2">
            <a:extLst>
              <a:ext uri="{FF2B5EF4-FFF2-40B4-BE49-F238E27FC236}">
                <a16:creationId xmlns:a16="http://schemas.microsoft.com/office/drawing/2014/main" id="{42EEBFFA-1A13-C409-FA1D-86C6CD082ABB}"/>
              </a:ext>
            </a:extLst>
          </p:cNvPr>
          <p:cNvGraphicFramePr>
            <a:graphicFrameLocks noGrp="1"/>
          </p:cNvGraphicFramePr>
          <p:nvPr>
            <p:ph idx="1"/>
            <p:extLst>
              <p:ext uri="{D42A27DB-BD31-4B8C-83A1-F6EECF244321}">
                <p14:modId xmlns:p14="http://schemas.microsoft.com/office/powerpoint/2010/main" val="156971824"/>
              </p:ext>
            </p:extLst>
          </p:nvPr>
        </p:nvGraphicFramePr>
        <p:xfrm>
          <a:off x="684212" y="1414272"/>
          <a:ext cx="10044748" cy="515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70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BB38-2569-5B39-AD24-162533B28558}"/>
              </a:ext>
            </a:extLst>
          </p:cNvPr>
          <p:cNvSpPr>
            <a:spLocks noGrp="1"/>
          </p:cNvSpPr>
          <p:nvPr>
            <p:ph type="title"/>
          </p:nvPr>
        </p:nvSpPr>
        <p:spPr>
          <a:xfrm>
            <a:off x="684212" y="476165"/>
            <a:ext cx="8534400" cy="1389212"/>
          </a:xfrm>
        </p:spPr>
        <p:txBody>
          <a:bodyPr/>
          <a:lstStyle/>
          <a:p>
            <a:r>
              <a:rPr lang="en-US" dirty="0">
                <a:latin typeface="Bodoni MT Black" panose="02070A03080606020203" pitchFamily="18" charset="0"/>
              </a:rPr>
              <a:t>General </a:t>
            </a:r>
            <a:r>
              <a:rPr lang="en-US" dirty="0" err="1">
                <a:latin typeface="Bodoni MT Black" panose="02070A03080606020203" pitchFamily="18" charset="0"/>
              </a:rPr>
              <a:t>faq</a:t>
            </a:r>
            <a:endParaRPr lang="en-US" dirty="0">
              <a:latin typeface="Bodoni MT Black" panose="02070A03080606020203" pitchFamily="18" charset="0"/>
            </a:endParaRPr>
          </a:p>
        </p:txBody>
      </p:sp>
      <p:grpSp>
        <p:nvGrpSpPr>
          <p:cNvPr id="22" name="Group 21">
            <a:extLst>
              <a:ext uri="{FF2B5EF4-FFF2-40B4-BE49-F238E27FC236}">
                <a16:creationId xmlns:a16="http://schemas.microsoft.com/office/drawing/2014/main" id="{32E64DB1-6CE0-B056-CF6E-F1B861F4651B}"/>
              </a:ext>
            </a:extLst>
          </p:cNvPr>
          <p:cNvGrpSpPr/>
          <p:nvPr/>
        </p:nvGrpSpPr>
        <p:grpSpPr>
          <a:xfrm>
            <a:off x="670559" y="1570658"/>
            <a:ext cx="10837229" cy="3716684"/>
            <a:chOff x="684211" y="1867252"/>
            <a:chExt cx="10635429" cy="4514580"/>
          </a:xfrm>
        </p:grpSpPr>
        <p:sp>
          <p:nvSpPr>
            <p:cNvPr id="6" name="Rectangle: Rounded Corners 5">
              <a:extLst>
                <a:ext uri="{FF2B5EF4-FFF2-40B4-BE49-F238E27FC236}">
                  <a16:creationId xmlns:a16="http://schemas.microsoft.com/office/drawing/2014/main" id="{D31AA1BA-EB4C-32A7-1DD9-C20298C65DC0}"/>
                </a:ext>
              </a:extLst>
            </p:cNvPr>
            <p:cNvSpPr/>
            <p:nvPr/>
          </p:nvSpPr>
          <p:spPr>
            <a:xfrm>
              <a:off x="684211" y="1867252"/>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Rectangle 6" descr="Coffee">
              <a:extLst>
                <a:ext uri="{FF2B5EF4-FFF2-40B4-BE49-F238E27FC236}">
                  <a16:creationId xmlns:a16="http://schemas.microsoft.com/office/drawing/2014/main" id="{CDBC3D66-5D77-E617-733B-275B6FFB5812}"/>
                </a:ext>
              </a:extLst>
            </p:cNvPr>
            <p:cNvSpPr/>
            <p:nvPr/>
          </p:nvSpPr>
          <p:spPr>
            <a:xfrm>
              <a:off x="971599" y="2081012"/>
              <a:ext cx="522524" cy="52252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8C4EC377-43DB-B245-BEAA-F57307611BA3}"/>
                </a:ext>
              </a:extLst>
            </p:cNvPr>
            <p:cNvSpPr/>
            <p:nvPr/>
          </p:nvSpPr>
          <p:spPr>
            <a:xfrm>
              <a:off x="1781511" y="186725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Will there be coffee?</a:t>
              </a:r>
            </a:p>
          </p:txBody>
        </p:sp>
        <p:sp>
          <p:nvSpPr>
            <p:cNvPr id="9" name="Freeform: Shape 8">
              <a:extLst>
                <a:ext uri="{FF2B5EF4-FFF2-40B4-BE49-F238E27FC236}">
                  <a16:creationId xmlns:a16="http://schemas.microsoft.com/office/drawing/2014/main" id="{D7A833D4-7EFA-1FB5-7107-5BDFAB8F2E16}"/>
                </a:ext>
              </a:extLst>
            </p:cNvPr>
            <p:cNvSpPr/>
            <p:nvPr/>
          </p:nvSpPr>
          <p:spPr>
            <a:xfrm>
              <a:off x="6567454" y="186725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There is coffee aboard.</a:t>
              </a:r>
            </a:p>
          </p:txBody>
        </p:sp>
        <p:sp>
          <p:nvSpPr>
            <p:cNvPr id="10" name="Rectangle: Rounded Corners 9">
              <a:extLst>
                <a:ext uri="{FF2B5EF4-FFF2-40B4-BE49-F238E27FC236}">
                  <a16:creationId xmlns:a16="http://schemas.microsoft.com/office/drawing/2014/main" id="{B39E1A67-C720-B560-9848-601102F2EE4D}"/>
                </a:ext>
              </a:extLst>
            </p:cNvPr>
            <p:cNvSpPr/>
            <p:nvPr/>
          </p:nvSpPr>
          <p:spPr>
            <a:xfrm>
              <a:off x="684211" y="305480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Full Battery">
              <a:extLst>
                <a:ext uri="{FF2B5EF4-FFF2-40B4-BE49-F238E27FC236}">
                  <a16:creationId xmlns:a16="http://schemas.microsoft.com/office/drawing/2014/main" id="{0F4EC45B-9901-16E3-D976-2C2299364F49}"/>
                </a:ext>
              </a:extLst>
            </p:cNvPr>
            <p:cNvSpPr/>
            <p:nvPr/>
          </p:nvSpPr>
          <p:spPr>
            <a:xfrm>
              <a:off x="971599" y="3268567"/>
              <a:ext cx="522524" cy="52252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E1A20A2B-BDFC-BE7B-4E92-973B21326DFB}"/>
                </a:ext>
              </a:extLst>
            </p:cNvPr>
            <p:cNvSpPr/>
            <p:nvPr/>
          </p:nvSpPr>
          <p:spPr>
            <a:xfrm>
              <a:off x="1781511" y="3054807"/>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Will I be able to charge my phone?</a:t>
              </a:r>
            </a:p>
          </p:txBody>
        </p:sp>
        <p:sp>
          <p:nvSpPr>
            <p:cNvPr id="13" name="Freeform: Shape 12">
              <a:extLst>
                <a:ext uri="{FF2B5EF4-FFF2-40B4-BE49-F238E27FC236}">
                  <a16:creationId xmlns:a16="http://schemas.microsoft.com/office/drawing/2014/main" id="{110953F4-C485-4885-2155-B8156B3504D5}"/>
                </a:ext>
              </a:extLst>
            </p:cNvPr>
            <p:cNvSpPr/>
            <p:nvPr/>
          </p:nvSpPr>
          <p:spPr>
            <a:xfrm>
              <a:off x="6567454" y="305480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That is not guaranteed. The suggestion is to keep your phone in airplane mode and only use it for pictures. Bring solar chargers or battery backups.</a:t>
              </a:r>
            </a:p>
          </p:txBody>
        </p:sp>
        <p:sp>
          <p:nvSpPr>
            <p:cNvPr id="14" name="Rectangle: Rounded Corners 13">
              <a:extLst>
                <a:ext uri="{FF2B5EF4-FFF2-40B4-BE49-F238E27FC236}">
                  <a16:creationId xmlns:a16="http://schemas.microsoft.com/office/drawing/2014/main" id="{73DB6BE1-5255-43C1-CFEC-D47B23F2D2FE}"/>
                </a:ext>
              </a:extLst>
            </p:cNvPr>
            <p:cNvSpPr/>
            <p:nvPr/>
          </p:nvSpPr>
          <p:spPr>
            <a:xfrm>
              <a:off x="684211" y="4255292"/>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Plug">
              <a:extLst>
                <a:ext uri="{FF2B5EF4-FFF2-40B4-BE49-F238E27FC236}">
                  <a16:creationId xmlns:a16="http://schemas.microsoft.com/office/drawing/2014/main" id="{FEC85128-7F80-6D92-4D1D-7367DD24CD54}"/>
                </a:ext>
              </a:extLst>
            </p:cNvPr>
            <p:cNvSpPr/>
            <p:nvPr/>
          </p:nvSpPr>
          <p:spPr>
            <a:xfrm>
              <a:off x="971599" y="4456122"/>
              <a:ext cx="522524" cy="52252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109890EE-D611-2F64-98E6-EAAA244681EF}"/>
                </a:ext>
              </a:extLst>
            </p:cNvPr>
            <p:cNvSpPr/>
            <p:nvPr/>
          </p:nvSpPr>
          <p:spPr>
            <a:xfrm>
              <a:off x="1781511" y="424236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Will there be power on the boat for me plug in my CPAP machine?</a:t>
              </a:r>
            </a:p>
          </p:txBody>
        </p:sp>
        <p:sp>
          <p:nvSpPr>
            <p:cNvPr id="17" name="Freeform: Shape 16">
              <a:extLst>
                <a:ext uri="{FF2B5EF4-FFF2-40B4-BE49-F238E27FC236}">
                  <a16:creationId xmlns:a16="http://schemas.microsoft.com/office/drawing/2014/main" id="{468EDDBE-269F-6AB2-BCE5-AA528C142C34}"/>
                </a:ext>
              </a:extLst>
            </p:cNvPr>
            <p:cNvSpPr/>
            <p:nvPr/>
          </p:nvSpPr>
          <p:spPr>
            <a:xfrm>
              <a:off x="6567454" y="424236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That is not guaranteed. The suggestion is to bring battery backups for your CPAP machine. </a:t>
              </a:r>
            </a:p>
          </p:txBody>
        </p:sp>
        <p:sp>
          <p:nvSpPr>
            <p:cNvPr id="18" name="Rectangle: Rounded Corners 17">
              <a:extLst>
                <a:ext uri="{FF2B5EF4-FFF2-40B4-BE49-F238E27FC236}">
                  <a16:creationId xmlns:a16="http://schemas.microsoft.com/office/drawing/2014/main" id="{D12D3E0D-2DDB-9B53-0C63-AF2CC85574A6}"/>
                </a:ext>
              </a:extLst>
            </p:cNvPr>
            <p:cNvSpPr/>
            <p:nvPr/>
          </p:nvSpPr>
          <p:spPr>
            <a:xfrm>
              <a:off x="684211" y="542991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18" descr="Bed">
              <a:extLst>
                <a:ext uri="{FF2B5EF4-FFF2-40B4-BE49-F238E27FC236}">
                  <a16:creationId xmlns:a16="http://schemas.microsoft.com/office/drawing/2014/main" id="{936768C5-3BAE-11D3-A4A2-3773D0F97E25}"/>
                </a:ext>
              </a:extLst>
            </p:cNvPr>
            <p:cNvSpPr/>
            <p:nvPr/>
          </p:nvSpPr>
          <p:spPr>
            <a:xfrm>
              <a:off x="971599" y="5643677"/>
              <a:ext cx="522524" cy="52252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06634911-6315-0FB1-832B-60875F9B4CD4}"/>
                </a:ext>
              </a:extLst>
            </p:cNvPr>
            <p:cNvSpPr/>
            <p:nvPr/>
          </p:nvSpPr>
          <p:spPr>
            <a:xfrm>
              <a:off x="1818076" y="5431789"/>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What are sleeping arrangements like?</a:t>
              </a:r>
            </a:p>
          </p:txBody>
        </p:sp>
        <p:sp>
          <p:nvSpPr>
            <p:cNvPr id="21" name="Freeform: Shape 20">
              <a:extLst>
                <a:ext uri="{FF2B5EF4-FFF2-40B4-BE49-F238E27FC236}">
                  <a16:creationId xmlns:a16="http://schemas.microsoft.com/office/drawing/2014/main" id="{7773CE07-FB21-68B3-AC84-F0815D69A13C}"/>
                </a:ext>
              </a:extLst>
            </p:cNvPr>
            <p:cNvSpPr/>
            <p:nvPr/>
          </p:nvSpPr>
          <p:spPr>
            <a:xfrm>
              <a:off x="6567454" y="542991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Most crews choose to sleep on deck. As such, a backpacking style sleeping pad and light blanket or sheet is suggested.</a:t>
              </a:r>
            </a:p>
          </p:txBody>
        </p:sp>
      </p:grpSp>
      <p:sp>
        <p:nvSpPr>
          <p:cNvPr id="24" name="TextBox 23">
            <a:extLst>
              <a:ext uri="{FF2B5EF4-FFF2-40B4-BE49-F238E27FC236}">
                <a16:creationId xmlns:a16="http://schemas.microsoft.com/office/drawing/2014/main" id="{6309C596-B249-612C-FB97-87565C5A3998}"/>
              </a:ext>
            </a:extLst>
          </p:cNvPr>
          <p:cNvSpPr txBox="1"/>
          <p:nvPr/>
        </p:nvSpPr>
        <p:spPr>
          <a:xfrm>
            <a:off x="684212" y="5571744"/>
            <a:ext cx="10837229" cy="369332"/>
          </a:xfrm>
          <a:prstGeom prst="rect">
            <a:avLst/>
          </a:prstGeom>
          <a:noFill/>
        </p:spPr>
        <p:txBody>
          <a:bodyPr wrap="square" rtlCol="0">
            <a:spAutoFit/>
          </a:bodyPr>
          <a:lstStyle/>
          <a:p>
            <a:pPr algn="ctr"/>
            <a:r>
              <a:rPr lang="en-US" dirty="0">
                <a:latin typeface="Imprint MT Shadow" panose="04020605060303030202" pitchFamily="82" charset="0"/>
              </a:rPr>
              <a:t>Don’t hesitate to contact the Sea Base St Thomas Staff about any questions your crew may have.</a:t>
            </a:r>
          </a:p>
        </p:txBody>
      </p:sp>
    </p:spTree>
    <p:extLst>
      <p:ext uri="{BB962C8B-B14F-4D97-AF65-F5344CB8AC3E}">
        <p14:creationId xmlns:p14="http://schemas.microsoft.com/office/powerpoint/2010/main" val="67963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BB38-2569-5B39-AD24-162533B28558}"/>
              </a:ext>
            </a:extLst>
          </p:cNvPr>
          <p:cNvSpPr>
            <a:spLocks noGrp="1"/>
          </p:cNvSpPr>
          <p:nvPr>
            <p:ph type="title"/>
          </p:nvPr>
        </p:nvSpPr>
        <p:spPr>
          <a:xfrm>
            <a:off x="684212" y="476165"/>
            <a:ext cx="8534400" cy="1389212"/>
          </a:xfrm>
        </p:spPr>
        <p:txBody>
          <a:bodyPr/>
          <a:lstStyle/>
          <a:p>
            <a:r>
              <a:rPr lang="en-US" dirty="0">
                <a:latin typeface="Bodoni MT Black" panose="02070A03080606020203" pitchFamily="18" charset="0"/>
              </a:rPr>
              <a:t>TRAVEL </a:t>
            </a:r>
            <a:r>
              <a:rPr lang="en-US" dirty="0" err="1">
                <a:latin typeface="Bodoni MT Black" panose="02070A03080606020203" pitchFamily="18" charset="0"/>
              </a:rPr>
              <a:t>faq</a:t>
            </a:r>
            <a:endParaRPr lang="en-US" dirty="0">
              <a:latin typeface="Bodoni MT Black" panose="02070A03080606020203" pitchFamily="18" charset="0"/>
            </a:endParaRPr>
          </a:p>
        </p:txBody>
      </p:sp>
      <p:grpSp>
        <p:nvGrpSpPr>
          <p:cNvPr id="22" name="Group 21">
            <a:extLst>
              <a:ext uri="{FF2B5EF4-FFF2-40B4-BE49-F238E27FC236}">
                <a16:creationId xmlns:a16="http://schemas.microsoft.com/office/drawing/2014/main" id="{32E64DB1-6CE0-B056-CF6E-F1B861F4651B}"/>
              </a:ext>
            </a:extLst>
          </p:cNvPr>
          <p:cNvGrpSpPr/>
          <p:nvPr/>
        </p:nvGrpSpPr>
        <p:grpSpPr>
          <a:xfrm>
            <a:off x="670558" y="1570658"/>
            <a:ext cx="10837230" cy="3716684"/>
            <a:chOff x="684210" y="1867252"/>
            <a:chExt cx="10635430" cy="4514580"/>
          </a:xfrm>
        </p:grpSpPr>
        <p:sp>
          <p:nvSpPr>
            <p:cNvPr id="6" name="Rectangle: Rounded Corners 5">
              <a:extLst>
                <a:ext uri="{FF2B5EF4-FFF2-40B4-BE49-F238E27FC236}">
                  <a16:creationId xmlns:a16="http://schemas.microsoft.com/office/drawing/2014/main" id="{D31AA1BA-EB4C-32A7-1DD9-C20298C65DC0}"/>
                </a:ext>
              </a:extLst>
            </p:cNvPr>
            <p:cNvSpPr/>
            <p:nvPr/>
          </p:nvSpPr>
          <p:spPr>
            <a:xfrm>
              <a:off x="684210" y="1922949"/>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8C4EC377-43DB-B245-BEAA-F57307611BA3}"/>
                </a:ext>
              </a:extLst>
            </p:cNvPr>
            <p:cNvSpPr/>
            <p:nvPr/>
          </p:nvSpPr>
          <p:spPr>
            <a:xfrm>
              <a:off x="1781511" y="186725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Can we check in to Sea Base after 1 pm?</a:t>
              </a:r>
            </a:p>
          </p:txBody>
        </p:sp>
        <p:sp>
          <p:nvSpPr>
            <p:cNvPr id="9" name="Freeform: Shape 8">
              <a:extLst>
                <a:ext uri="{FF2B5EF4-FFF2-40B4-BE49-F238E27FC236}">
                  <a16:creationId xmlns:a16="http://schemas.microsoft.com/office/drawing/2014/main" id="{D7A833D4-7EFA-1FB5-7107-5BDFAB8F2E16}"/>
                </a:ext>
              </a:extLst>
            </p:cNvPr>
            <p:cNvSpPr/>
            <p:nvPr/>
          </p:nvSpPr>
          <p:spPr>
            <a:xfrm>
              <a:off x="6567454" y="186725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dirty="0">
                  <a:solidFill>
                    <a:schemeClr val="bg1"/>
                  </a:solidFill>
                  <a:latin typeface="Imprint MT Shadow" panose="04020605060303030202" pitchFamily="82" charset="0"/>
                </a:rPr>
                <a:t>Check in Between 1-5pm will allow your crew to set sail that day</a:t>
              </a:r>
              <a:r>
                <a:rPr lang="en-US" sz="1500" kern="1200" dirty="0">
                  <a:solidFill>
                    <a:schemeClr val="bg1"/>
                  </a:solidFill>
                  <a:latin typeface="Imprint MT Shadow" panose="04020605060303030202" pitchFamily="82" charset="0"/>
                </a:rPr>
                <a:t>. Crews that </a:t>
              </a:r>
              <a:r>
                <a:rPr lang="en-US" sz="1500" dirty="0">
                  <a:solidFill>
                    <a:schemeClr val="bg1"/>
                  </a:solidFill>
                  <a:latin typeface="Imprint MT Shadow" panose="04020605060303030202" pitchFamily="82" charset="0"/>
                </a:rPr>
                <a:t>c</a:t>
              </a:r>
              <a:r>
                <a:rPr lang="en-US" sz="1500" kern="1200" dirty="0">
                  <a:solidFill>
                    <a:schemeClr val="bg1"/>
                  </a:solidFill>
                  <a:latin typeface="Imprint MT Shadow" panose="04020605060303030202" pitchFamily="82" charset="0"/>
                </a:rPr>
                <a:t>heck in after 5 pm will spend their first night aboard in the marina</a:t>
              </a:r>
              <a:r>
                <a:rPr lang="en-US" sz="1500" kern="1200" dirty="0">
                  <a:solidFill>
                    <a:schemeClr val="bg1"/>
                  </a:solidFill>
                </a:rPr>
                <a:t>. </a:t>
              </a:r>
            </a:p>
          </p:txBody>
        </p:sp>
        <p:sp>
          <p:nvSpPr>
            <p:cNvPr id="10" name="Rectangle: Rounded Corners 9">
              <a:extLst>
                <a:ext uri="{FF2B5EF4-FFF2-40B4-BE49-F238E27FC236}">
                  <a16:creationId xmlns:a16="http://schemas.microsoft.com/office/drawing/2014/main" id="{B39E1A67-C720-B560-9848-601102F2EE4D}"/>
                </a:ext>
              </a:extLst>
            </p:cNvPr>
            <p:cNvSpPr/>
            <p:nvPr/>
          </p:nvSpPr>
          <p:spPr>
            <a:xfrm>
              <a:off x="684211" y="305480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Shape 11">
              <a:extLst>
                <a:ext uri="{FF2B5EF4-FFF2-40B4-BE49-F238E27FC236}">
                  <a16:creationId xmlns:a16="http://schemas.microsoft.com/office/drawing/2014/main" id="{E1A20A2B-BDFC-BE7B-4E92-973B21326DFB}"/>
                </a:ext>
              </a:extLst>
            </p:cNvPr>
            <p:cNvSpPr/>
            <p:nvPr/>
          </p:nvSpPr>
          <p:spPr>
            <a:xfrm>
              <a:off x="1781511" y="3054807"/>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dirty="0">
                  <a:solidFill>
                    <a:schemeClr val="bg1"/>
                  </a:solidFill>
                  <a:latin typeface="Imprint MT Shadow" panose="04020605060303030202" pitchFamily="82" charset="0"/>
                </a:rPr>
                <a:t>When should we arrive at the St Thomas airport to fly home?</a:t>
              </a:r>
              <a:endParaRPr lang="en-US" sz="2100" kern="1200" dirty="0">
                <a:solidFill>
                  <a:schemeClr val="bg1"/>
                </a:solidFill>
                <a:latin typeface="Imprint MT Shadow" panose="04020605060303030202" pitchFamily="82" charset="0"/>
              </a:endParaRPr>
            </a:p>
          </p:txBody>
        </p:sp>
        <p:sp>
          <p:nvSpPr>
            <p:cNvPr id="13" name="Freeform: Shape 12">
              <a:extLst>
                <a:ext uri="{FF2B5EF4-FFF2-40B4-BE49-F238E27FC236}">
                  <a16:creationId xmlns:a16="http://schemas.microsoft.com/office/drawing/2014/main" id="{110953F4-C485-4885-2155-B8156B3504D5}"/>
                </a:ext>
              </a:extLst>
            </p:cNvPr>
            <p:cNvSpPr/>
            <p:nvPr/>
          </p:nvSpPr>
          <p:spPr>
            <a:xfrm>
              <a:off x="6567454" y="305480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The Cyril E. King Airport can be very busy with departing visitors resulting in long lines. You should arrive at the airport 2.5-3 hours before your flight.</a:t>
              </a:r>
            </a:p>
          </p:txBody>
        </p:sp>
        <p:sp>
          <p:nvSpPr>
            <p:cNvPr id="14" name="Rectangle: Rounded Corners 13">
              <a:extLst>
                <a:ext uri="{FF2B5EF4-FFF2-40B4-BE49-F238E27FC236}">
                  <a16:creationId xmlns:a16="http://schemas.microsoft.com/office/drawing/2014/main" id="{73DB6BE1-5255-43C1-CFEC-D47B23F2D2FE}"/>
                </a:ext>
              </a:extLst>
            </p:cNvPr>
            <p:cNvSpPr/>
            <p:nvPr/>
          </p:nvSpPr>
          <p:spPr>
            <a:xfrm>
              <a:off x="684211" y="4255292"/>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109890EE-D611-2F64-98E6-EAAA244681EF}"/>
                </a:ext>
              </a:extLst>
            </p:cNvPr>
            <p:cNvSpPr/>
            <p:nvPr/>
          </p:nvSpPr>
          <p:spPr>
            <a:xfrm>
              <a:off x="1781511" y="4242362"/>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What is required for travel to and from the US Virgin Islands?</a:t>
              </a:r>
            </a:p>
          </p:txBody>
        </p:sp>
        <p:sp>
          <p:nvSpPr>
            <p:cNvPr id="17" name="Freeform: Shape 16">
              <a:extLst>
                <a:ext uri="{FF2B5EF4-FFF2-40B4-BE49-F238E27FC236}">
                  <a16:creationId xmlns:a16="http://schemas.microsoft.com/office/drawing/2014/main" id="{468EDDBE-269F-6AB2-BCE5-AA528C142C34}"/>
                </a:ext>
              </a:extLst>
            </p:cNvPr>
            <p:cNvSpPr/>
            <p:nvPr/>
          </p:nvSpPr>
          <p:spPr>
            <a:xfrm>
              <a:off x="6567454" y="4242362"/>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For each traveler to clear Customs,</a:t>
              </a:r>
              <a:r>
                <a:rPr lang="en-US" sz="1500" dirty="0">
                  <a:solidFill>
                    <a:schemeClr val="bg1"/>
                  </a:solidFill>
                  <a:latin typeface="Imprint MT Shadow" panose="04020605060303030202" pitchFamily="82" charset="0"/>
                </a:rPr>
                <a:t> a </a:t>
              </a:r>
              <a:r>
                <a:rPr lang="en-US" sz="1500" kern="1200" dirty="0">
                  <a:solidFill>
                    <a:schemeClr val="bg1"/>
                  </a:solidFill>
                  <a:latin typeface="Imprint MT Shadow" panose="04020605060303030202" pitchFamily="82" charset="0"/>
                </a:rPr>
                <a:t>government ID and COPY of traveler’s birth certificate. Or a US PASSPORT or PASSPORT CARD.</a:t>
              </a:r>
            </a:p>
          </p:txBody>
        </p:sp>
        <p:sp>
          <p:nvSpPr>
            <p:cNvPr id="18" name="Rectangle: Rounded Corners 17">
              <a:extLst>
                <a:ext uri="{FF2B5EF4-FFF2-40B4-BE49-F238E27FC236}">
                  <a16:creationId xmlns:a16="http://schemas.microsoft.com/office/drawing/2014/main" id="{D12D3E0D-2DDB-9B53-0C63-AF2CC85574A6}"/>
                </a:ext>
              </a:extLst>
            </p:cNvPr>
            <p:cNvSpPr/>
            <p:nvPr/>
          </p:nvSpPr>
          <p:spPr>
            <a:xfrm>
              <a:off x="684211" y="5429917"/>
              <a:ext cx="10635429" cy="95004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06634911-6315-0FB1-832B-60875F9B4CD4}"/>
                </a:ext>
              </a:extLst>
            </p:cNvPr>
            <p:cNvSpPr/>
            <p:nvPr/>
          </p:nvSpPr>
          <p:spPr>
            <a:xfrm>
              <a:off x="1818076" y="5431789"/>
              <a:ext cx="4785943" cy="950043"/>
            </a:xfrm>
            <a:custGeom>
              <a:avLst/>
              <a:gdLst>
                <a:gd name="connsiteX0" fmla="*/ 0 w 4785943"/>
                <a:gd name="connsiteY0" fmla="*/ 0 h 950043"/>
                <a:gd name="connsiteX1" fmla="*/ 4785943 w 4785943"/>
                <a:gd name="connsiteY1" fmla="*/ 0 h 950043"/>
                <a:gd name="connsiteX2" fmla="*/ 4785943 w 4785943"/>
                <a:gd name="connsiteY2" fmla="*/ 950043 h 950043"/>
                <a:gd name="connsiteX3" fmla="*/ 0 w 4785943"/>
                <a:gd name="connsiteY3" fmla="*/ 950043 h 950043"/>
                <a:gd name="connsiteX4" fmla="*/ 0 w 4785943"/>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943" h="950043">
                  <a:moveTo>
                    <a:pt x="0" y="0"/>
                  </a:moveTo>
                  <a:lnTo>
                    <a:pt x="4785943" y="0"/>
                  </a:lnTo>
                  <a:lnTo>
                    <a:pt x="4785943"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Imprint MT Shadow" panose="04020605060303030202" pitchFamily="82" charset="0"/>
                </a:rPr>
                <a:t>Why do we have to clear Customs to re-enter the US?</a:t>
              </a:r>
            </a:p>
          </p:txBody>
        </p:sp>
        <p:sp>
          <p:nvSpPr>
            <p:cNvPr id="21" name="Freeform: Shape 20">
              <a:extLst>
                <a:ext uri="{FF2B5EF4-FFF2-40B4-BE49-F238E27FC236}">
                  <a16:creationId xmlns:a16="http://schemas.microsoft.com/office/drawing/2014/main" id="{7773CE07-FB21-68B3-AC84-F0815D69A13C}"/>
                </a:ext>
              </a:extLst>
            </p:cNvPr>
            <p:cNvSpPr/>
            <p:nvPr/>
          </p:nvSpPr>
          <p:spPr>
            <a:xfrm>
              <a:off x="6567454" y="5429917"/>
              <a:ext cx="4752185" cy="950043"/>
            </a:xfrm>
            <a:custGeom>
              <a:avLst/>
              <a:gdLst>
                <a:gd name="connsiteX0" fmla="*/ 0 w 4752185"/>
                <a:gd name="connsiteY0" fmla="*/ 0 h 950043"/>
                <a:gd name="connsiteX1" fmla="*/ 4752185 w 4752185"/>
                <a:gd name="connsiteY1" fmla="*/ 0 h 950043"/>
                <a:gd name="connsiteX2" fmla="*/ 4752185 w 4752185"/>
                <a:gd name="connsiteY2" fmla="*/ 950043 h 950043"/>
                <a:gd name="connsiteX3" fmla="*/ 0 w 4752185"/>
                <a:gd name="connsiteY3" fmla="*/ 950043 h 950043"/>
                <a:gd name="connsiteX4" fmla="*/ 0 w 4752185"/>
                <a:gd name="connsiteY4" fmla="*/ 0 h 95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185" h="950043">
                  <a:moveTo>
                    <a:pt x="0" y="0"/>
                  </a:moveTo>
                  <a:lnTo>
                    <a:pt x="4752185" y="0"/>
                  </a:lnTo>
                  <a:lnTo>
                    <a:pt x="4752185" y="950043"/>
                  </a:lnTo>
                  <a:lnTo>
                    <a:pt x="0" y="95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546" tIns="100546" rIns="100546" bIns="100546"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latin typeface="Imprint MT Shadow" panose="04020605060303030202" pitchFamily="82" charset="0"/>
                </a:rPr>
                <a:t>While The US Virgin Islands is a US territory, it is DUTY FREE so all travelers must clear customs to re-enter the continental US.</a:t>
              </a:r>
            </a:p>
          </p:txBody>
        </p:sp>
      </p:grpSp>
      <p:pic>
        <p:nvPicPr>
          <p:cNvPr id="4" name="Graphic 3" descr="Take Off with solid fill">
            <a:extLst>
              <a:ext uri="{FF2B5EF4-FFF2-40B4-BE49-F238E27FC236}">
                <a16:creationId xmlns:a16="http://schemas.microsoft.com/office/drawing/2014/main" id="{9AAAF04D-CF2F-3C95-43D5-5BB4D928B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420" y="2565743"/>
            <a:ext cx="914400" cy="914400"/>
          </a:xfrm>
          <a:prstGeom prst="rect">
            <a:avLst/>
          </a:prstGeom>
        </p:spPr>
      </p:pic>
      <p:pic>
        <p:nvPicPr>
          <p:cNvPr id="23" name="Graphic 22" descr="Clipboard Partially Checked outline">
            <a:extLst>
              <a:ext uri="{FF2B5EF4-FFF2-40B4-BE49-F238E27FC236}">
                <a16:creationId xmlns:a16="http://schemas.microsoft.com/office/drawing/2014/main" id="{2B5D35FD-FC27-99F4-9759-AED500EEC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379" y="1623990"/>
            <a:ext cx="782135" cy="782135"/>
          </a:xfrm>
          <a:prstGeom prst="rect">
            <a:avLst/>
          </a:prstGeom>
        </p:spPr>
      </p:pic>
      <p:pic>
        <p:nvPicPr>
          <p:cNvPr id="26" name="Graphic 25" descr="Employee badge outline">
            <a:extLst>
              <a:ext uri="{FF2B5EF4-FFF2-40B4-BE49-F238E27FC236}">
                <a16:creationId xmlns:a16="http://schemas.microsoft.com/office/drawing/2014/main" id="{D646EA0A-3C59-1657-78D5-37A674E61A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584" y="3505802"/>
            <a:ext cx="848268" cy="848268"/>
          </a:xfrm>
          <a:prstGeom prst="rect">
            <a:avLst/>
          </a:prstGeom>
        </p:spPr>
      </p:pic>
      <p:pic>
        <p:nvPicPr>
          <p:cNvPr id="30" name="Graphic 29" descr="Shield Tick with solid fill">
            <a:extLst>
              <a:ext uri="{FF2B5EF4-FFF2-40B4-BE49-F238E27FC236}">
                <a16:creationId xmlns:a16="http://schemas.microsoft.com/office/drawing/2014/main" id="{AFCF1717-DCC4-60C6-0DB8-3B39ED4FC8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212" y="4490195"/>
            <a:ext cx="795606" cy="795606"/>
          </a:xfrm>
          <a:prstGeom prst="rect">
            <a:avLst/>
          </a:prstGeom>
        </p:spPr>
      </p:pic>
      <p:sp>
        <p:nvSpPr>
          <p:cNvPr id="31" name="TextBox 30">
            <a:extLst>
              <a:ext uri="{FF2B5EF4-FFF2-40B4-BE49-F238E27FC236}">
                <a16:creationId xmlns:a16="http://schemas.microsoft.com/office/drawing/2014/main" id="{C8D07502-A797-FA98-4DB1-29362E199345}"/>
              </a:ext>
            </a:extLst>
          </p:cNvPr>
          <p:cNvSpPr txBox="1"/>
          <p:nvPr/>
        </p:nvSpPr>
        <p:spPr>
          <a:xfrm>
            <a:off x="684212" y="5638271"/>
            <a:ext cx="10837229" cy="646331"/>
          </a:xfrm>
          <a:prstGeom prst="rect">
            <a:avLst/>
          </a:prstGeom>
          <a:noFill/>
        </p:spPr>
        <p:txBody>
          <a:bodyPr wrap="square" rtlCol="0">
            <a:spAutoFit/>
          </a:bodyPr>
          <a:lstStyle/>
          <a:p>
            <a:pPr algn="ctr"/>
            <a:r>
              <a:rPr lang="en-US" b="1" i="0" dirty="0">
                <a:effectLst/>
                <a:latin typeface="Imprint MT Shadow" panose="04020605060303030202" pitchFamily="82" charset="0"/>
              </a:rPr>
              <a:t>As a United States Territory, travel to the U.S. Virgin Islands does not require a passport for U.S. citizens arriving from Puerto Rico or the U.S. mainland.****</a:t>
            </a:r>
            <a:endParaRPr lang="en-US" b="1" dirty="0">
              <a:latin typeface="Imprint MT Shadow" panose="04020605060303030202" pitchFamily="82" charset="0"/>
            </a:endParaRPr>
          </a:p>
        </p:txBody>
      </p:sp>
    </p:spTree>
    <p:extLst>
      <p:ext uri="{BB962C8B-B14F-4D97-AF65-F5344CB8AC3E}">
        <p14:creationId xmlns:p14="http://schemas.microsoft.com/office/powerpoint/2010/main" val="292665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D6CD0A5-6C83-427D-AB05-3BE0E15A7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6653D5-62D5-45D6-B95A-38FB56233D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7B25F5-9024-4196-BF35-911797D0B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3C23CF1-A0CB-42AA-A759-E1937CA84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2A51285-560A-444D-A414-2428698DB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1EB20B44-7036-4CA2-A2C8-090E3EF2B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60B87-5FC5-C668-FE46-6BD2237E3B0B}"/>
              </a:ext>
            </a:extLst>
          </p:cNvPr>
          <p:cNvSpPr>
            <a:spLocks noGrp="1"/>
          </p:cNvSpPr>
          <p:nvPr>
            <p:ph type="title"/>
          </p:nvPr>
        </p:nvSpPr>
        <p:spPr>
          <a:xfrm>
            <a:off x="1996328" y="4610807"/>
            <a:ext cx="7882947" cy="1230311"/>
          </a:xfrm>
        </p:spPr>
        <p:txBody>
          <a:bodyPr vert="horz" lIns="91440" tIns="45720" rIns="91440" bIns="45720" rtlCol="0" anchor="b">
            <a:normAutofit fontScale="90000"/>
          </a:bodyPr>
          <a:lstStyle/>
          <a:p>
            <a:pPr algn="ctr"/>
            <a:r>
              <a:rPr lang="en-US" sz="4800" dirty="0">
                <a:latin typeface="Bodoni MT Black" panose="02070A03080606020203" pitchFamily="18" charset="0"/>
              </a:rPr>
              <a:t>Set sail this summer!                              </a:t>
            </a:r>
          </a:p>
        </p:txBody>
      </p:sp>
      <p:grpSp>
        <p:nvGrpSpPr>
          <p:cNvPr id="26" name="Group 25">
            <a:extLst>
              <a:ext uri="{FF2B5EF4-FFF2-40B4-BE49-F238E27FC236}">
                <a16:creationId xmlns:a16="http://schemas.microsoft.com/office/drawing/2014/main" id="{7200E4EA-CDF9-486F-BB7F-78FDD147C1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174D49C9-D395-4276-AFB2-378C4CD000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66B8E82-AC48-4BA5-BB7E-09659FD0AA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B4BA15-CAEA-4CC1-B31F-B6DC06C61A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72107E4-2149-468E-9673-52C44761D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2A6BA7A-081B-423C-AB3B-4BE6C6BAC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3" name="Snip Diagonal Corner Rectangle 12">
            <a:extLst>
              <a:ext uri="{FF2B5EF4-FFF2-40B4-BE49-F238E27FC236}">
                <a16:creationId xmlns:a16="http://schemas.microsoft.com/office/drawing/2014/main" id="{37A342F4-E625-4D46-A79F-C057C4C4E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ailboat in the water&#10;&#10;Description automatically generated">
            <a:extLst>
              <a:ext uri="{FF2B5EF4-FFF2-40B4-BE49-F238E27FC236}">
                <a16:creationId xmlns:a16="http://schemas.microsoft.com/office/drawing/2014/main" id="{FEB1B2DC-5797-9750-2D1E-766CDC49D5B9}"/>
              </a:ext>
            </a:extLst>
          </p:cNvPr>
          <p:cNvPicPr>
            <a:picLocks noChangeAspect="1"/>
          </p:cNvPicPr>
          <p:nvPr/>
        </p:nvPicPr>
        <p:blipFill rotWithShape="1">
          <a:blip r:embed="rId2">
            <a:extLst>
              <a:ext uri="{28A0092B-C50C-407E-A947-70E740481C1C}">
                <a14:useLocalDpi xmlns:a14="http://schemas.microsoft.com/office/drawing/2010/main" val="0"/>
              </a:ext>
            </a:extLst>
          </a:blip>
          <a:srcRect t="116" r="3" b="17731"/>
          <a:stretch/>
        </p:blipFill>
        <p:spPr>
          <a:xfrm>
            <a:off x="834935" y="854087"/>
            <a:ext cx="2995100" cy="3280831"/>
          </a:xfrm>
          <a:custGeom>
            <a:avLst/>
            <a:gdLst/>
            <a:ahLst/>
            <a:cxnLst/>
            <a:rect l="l" t="t" r="r" b="b"/>
            <a:pathLst>
              <a:path w="2995100" h="3280831">
                <a:moveTo>
                  <a:pt x="402071" y="0"/>
                </a:moveTo>
                <a:lnTo>
                  <a:pt x="2995100" y="0"/>
                </a:lnTo>
                <a:lnTo>
                  <a:pt x="2995100" y="3280831"/>
                </a:lnTo>
                <a:lnTo>
                  <a:pt x="0" y="3280831"/>
                </a:lnTo>
                <a:lnTo>
                  <a:pt x="0" y="402071"/>
                </a:lnTo>
                <a:close/>
              </a:path>
            </a:pathLst>
          </a:custGeom>
        </p:spPr>
      </p:pic>
      <p:pic>
        <p:nvPicPr>
          <p:cNvPr id="7" name="Picture 6" descr="A shark under the water&#10;&#10;Description automatically generated">
            <a:extLst>
              <a:ext uri="{FF2B5EF4-FFF2-40B4-BE49-F238E27FC236}">
                <a16:creationId xmlns:a16="http://schemas.microsoft.com/office/drawing/2014/main" id="{0D60C907-43CA-BD63-98FC-EB12948F5DE9}"/>
              </a:ext>
            </a:extLst>
          </p:cNvPr>
          <p:cNvPicPr>
            <a:picLocks noChangeAspect="1"/>
          </p:cNvPicPr>
          <p:nvPr/>
        </p:nvPicPr>
        <p:blipFill rotWithShape="1">
          <a:blip r:embed="rId3">
            <a:extLst>
              <a:ext uri="{28A0092B-C50C-407E-A947-70E740481C1C}">
                <a14:useLocalDpi xmlns:a14="http://schemas.microsoft.com/office/drawing/2010/main" val="0"/>
              </a:ext>
            </a:extLst>
          </a:blip>
          <a:srcRect l="9216" r="21839" b="-1"/>
          <a:stretch/>
        </p:blipFill>
        <p:spPr>
          <a:xfrm>
            <a:off x="3977841" y="854087"/>
            <a:ext cx="3015949" cy="3280831"/>
          </a:xfrm>
          <a:prstGeom prst="rect">
            <a:avLst/>
          </a:prstGeom>
        </p:spPr>
      </p:pic>
      <p:pic>
        <p:nvPicPr>
          <p:cNvPr id="5" name="Content Placeholder 4" descr="A sailboat in the water&#10;&#10;Description automatically generated">
            <a:extLst>
              <a:ext uri="{FF2B5EF4-FFF2-40B4-BE49-F238E27FC236}">
                <a16:creationId xmlns:a16="http://schemas.microsoft.com/office/drawing/2014/main" id="{52C5800A-1485-139F-E762-CC4160EF6AC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7530" r="-5" b="-5"/>
          <a:stretch/>
        </p:blipFill>
        <p:spPr>
          <a:xfrm>
            <a:off x="7141596" y="854087"/>
            <a:ext cx="2983642" cy="3280831"/>
          </a:xfrm>
          <a:custGeom>
            <a:avLst/>
            <a:gdLst/>
            <a:ahLst/>
            <a:cxnLst/>
            <a:rect l="l" t="t" r="r" b="b"/>
            <a:pathLst>
              <a:path w="2983642" h="3280831">
                <a:moveTo>
                  <a:pt x="0" y="0"/>
                </a:moveTo>
                <a:lnTo>
                  <a:pt x="2983642" y="0"/>
                </a:lnTo>
                <a:lnTo>
                  <a:pt x="2983642" y="2876895"/>
                </a:lnTo>
                <a:lnTo>
                  <a:pt x="2579706" y="3280831"/>
                </a:lnTo>
                <a:lnTo>
                  <a:pt x="0" y="3280831"/>
                </a:lnTo>
                <a:close/>
              </a:path>
            </a:pathLst>
          </a:custGeom>
        </p:spPr>
      </p:pic>
      <p:pic>
        <p:nvPicPr>
          <p:cNvPr id="11" name="Picture 10" descr="A ship wheel with a logo&#10;&#10;Description automatically generated">
            <a:extLst>
              <a:ext uri="{FF2B5EF4-FFF2-40B4-BE49-F238E27FC236}">
                <a16:creationId xmlns:a16="http://schemas.microsoft.com/office/drawing/2014/main" id="{31F2372D-D968-D2E1-1F87-3271F8744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7861" y="5272494"/>
            <a:ext cx="1462714" cy="1465800"/>
          </a:xfrm>
          <a:prstGeom prst="rect">
            <a:avLst/>
          </a:prstGeom>
          <a:ln>
            <a:noFill/>
          </a:ln>
          <a:effectLst>
            <a:softEdge rad="112500"/>
          </a:effectLst>
        </p:spPr>
      </p:pic>
      <p:pic>
        <p:nvPicPr>
          <p:cNvPr id="12" name="Picture 11" descr="A ship wheel with a logo&#10;&#10;Description automatically generated">
            <a:extLst>
              <a:ext uri="{FF2B5EF4-FFF2-40B4-BE49-F238E27FC236}">
                <a16:creationId xmlns:a16="http://schemas.microsoft.com/office/drawing/2014/main" id="{403DA532-DCB8-C166-1AF4-BCFCAA658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78" y="5305539"/>
            <a:ext cx="1462714" cy="1465800"/>
          </a:xfrm>
          <a:prstGeom prst="rect">
            <a:avLst/>
          </a:prstGeom>
          <a:ln>
            <a:noFill/>
          </a:ln>
          <a:effectLst>
            <a:softEdge rad="112500"/>
          </a:effectLst>
        </p:spPr>
      </p:pic>
      <p:cxnSp>
        <p:nvCxnSpPr>
          <p:cNvPr id="15" name="Straight Connector 14">
            <a:extLst>
              <a:ext uri="{FF2B5EF4-FFF2-40B4-BE49-F238E27FC236}">
                <a16:creationId xmlns:a16="http://schemas.microsoft.com/office/drawing/2014/main" id="{D3682DF8-C659-D07D-87C4-7B4D275C4527}"/>
              </a:ext>
            </a:extLst>
          </p:cNvPr>
          <p:cNvCxnSpPr/>
          <p:nvPr/>
        </p:nvCxnSpPr>
        <p:spPr>
          <a:xfrm>
            <a:off x="3375378" y="5903793"/>
            <a:ext cx="3905603"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EF2FC9-4DBC-899A-E355-E36C9BF91036}"/>
              </a:ext>
            </a:extLst>
          </p:cNvPr>
          <p:cNvSpPr txBox="1"/>
          <p:nvPr/>
        </p:nvSpPr>
        <p:spPr>
          <a:xfrm>
            <a:off x="3537436" y="5973940"/>
            <a:ext cx="6459435" cy="646331"/>
          </a:xfrm>
          <a:prstGeom prst="rect">
            <a:avLst/>
          </a:prstGeom>
          <a:noFill/>
        </p:spPr>
        <p:txBody>
          <a:bodyPr wrap="square">
            <a:spAutoFit/>
          </a:bodyPr>
          <a:lstStyle/>
          <a:p>
            <a:r>
              <a:rPr lang="en-US" b="1" dirty="0">
                <a:solidFill>
                  <a:schemeClr val="tx1"/>
                </a:solidFill>
                <a:latin typeface="Imprint MT Shadow" panose="020F0502020204030204" pitchFamily="82" charset="0"/>
                <a:hlinkClick r:id="rId6">
                  <a:extLst>
                    <a:ext uri="{A12FA001-AC4F-418D-AE19-62706E023703}">
                      <ahyp:hlinkClr xmlns:ahyp="http://schemas.microsoft.com/office/drawing/2018/hyperlinkcolor" val="tx"/>
                    </a:ext>
                  </a:extLst>
                </a:hlinkClick>
              </a:rPr>
              <a:t>Seabase.St.Thomas@gmail.com</a:t>
            </a:r>
            <a:r>
              <a:rPr lang="en-US" b="1" dirty="0">
                <a:solidFill>
                  <a:schemeClr val="tx1"/>
                </a:solidFill>
                <a:latin typeface="Imprint MT Shadow" panose="020F0502020204030204" pitchFamily="82" charset="0"/>
              </a:rPr>
              <a:t>  </a:t>
            </a:r>
          </a:p>
          <a:p>
            <a:r>
              <a:rPr lang="en-US" b="1" dirty="0">
                <a:solidFill>
                  <a:schemeClr val="tx1"/>
                </a:solidFill>
                <a:latin typeface="Imprint MT Shadow" panose="020F0502020204030204" pitchFamily="82" charset="0"/>
              </a:rPr>
              <a:t>(305) </a:t>
            </a:r>
            <a:r>
              <a:rPr lang="en-US" b="1" dirty="0">
                <a:solidFill>
                  <a:schemeClr val="tx1"/>
                </a:solidFill>
                <a:latin typeface="Imprint MT Shadow" panose="020F0502020204030204" pitchFamily="82" charset="0"/>
                <a:cs typeface="Dubai" panose="020F0502020204030204" pitchFamily="34" charset="-78"/>
              </a:rPr>
              <a:t>998-9315</a:t>
            </a:r>
          </a:p>
        </p:txBody>
      </p:sp>
    </p:spTree>
    <p:extLst>
      <p:ext uri="{BB962C8B-B14F-4D97-AF65-F5344CB8AC3E}">
        <p14:creationId xmlns:p14="http://schemas.microsoft.com/office/powerpoint/2010/main" val="31623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8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4091-AF3D-0E35-D3E4-6B600FAB09D5}"/>
              </a:ext>
            </a:extLst>
          </p:cNvPr>
          <p:cNvSpPr>
            <a:spLocks noGrp="1"/>
          </p:cNvSpPr>
          <p:nvPr>
            <p:ph type="title"/>
          </p:nvPr>
        </p:nvSpPr>
        <p:spPr>
          <a:xfrm>
            <a:off x="198435" y="308987"/>
            <a:ext cx="8534400" cy="1507067"/>
          </a:xfrm>
        </p:spPr>
        <p:txBody>
          <a:bodyPr/>
          <a:lstStyle/>
          <a:p>
            <a:r>
              <a:rPr lang="en-US" u="sng" dirty="0">
                <a:latin typeface="Bodoni MT Black" panose="02070A03080606020203" pitchFamily="18" charset="0"/>
              </a:rPr>
              <a:t>Sea Base St. </a:t>
            </a:r>
            <a:r>
              <a:rPr lang="en-US" u="sng" dirty="0" err="1">
                <a:latin typeface="Bodoni MT Black" panose="02070A03080606020203" pitchFamily="18" charset="0"/>
              </a:rPr>
              <a:t>thomas</a:t>
            </a:r>
            <a:endParaRPr lang="en-US" u="sng" dirty="0">
              <a:latin typeface="Bodoni MT Black" panose="02070A03080606020203" pitchFamily="18" charset="0"/>
            </a:endParaRPr>
          </a:p>
        </p:txBody>
      </p:sp>
      <p:sp>
        <p:nvSpPr>
          <p:cNvPr id="3" name="Content Placeholder 2">
            <a:extLst>
              <a:ext uri="{FF2B5EF4-FFF2-40B4-BE49-F238E27FC236}">
                <a16:creationId xmlns:a16="http://schemas.microsoft.com/office/drawing/2014/main" id="{F30540BE-F8BB-C63F-1428-B08C9AFBBCE3}"/>
              </a:ext>
            </a:extLst>
          </p:cNvPr>
          <p:cNvSpPr>
            <a:spLocks noGrp="1"/>
          </p:cNvSpPr>
          <p:nvPr>
            <p:ph sz="half" idx="1"/>
          </p:nvPr>
        </p:nvSpPr>
        <p:spPr>
          <a:xfrm>
            <a:off x="806978" y="1505582"/>
            <a:ext cx="4937655" cy="3615267"/>
          </a:xfrm>
        </p:spPr>
        <p:txBody>
          <a:bodyPr>
            <a:normAutofit/>
          </a:bodyPr>
          <a:lstStyle/>
          <a:p>
            <a:r>
              <a:rPr lang="en-US" dirty="0">
                <a:solidFill>
                  <a:schemeClr val="tx1"/>
                </a:solidFill>
                <a:latin typeface="Imprint MT Shadow" panose="04020605060303030202" pitchFamily="82" charset="0"/>
              </a:rPr>
              <a:t>Crews of 6-8 Sea Base High Adventure Sailing </a:t>
            </a:r>
            <a:r>
              <a:rPr lang="en-US" sz="1800" dirty="0">
                <a:solidFill>
                  <a:schemeClr val="tx1"/>
                </a:solidFill>
                <a:latin typeface="Imprint MT Shadow" panose="04020605060303030202" pitchFamily="82" charset="0"/>
              </a:rPr>
              <a:t>(6 days/5 nights) </a:t>
            </a:r>
          </a:p>
          <a:p>
            <a:pPr lvl="1">
              <a:buFont typeface="Arial" panose="020B0604020202020204" pitchFamily="34" charset="0"/>
              <a:buChar char="•"/>
            </a:pPr>
            <a:r>
              <a:rPr lang="en-US" sz="2000" dirty="0">
                <a:solidFill>
                  <a:schemeClr val="tx1"/>
                </a:solidFill>
                <a:latin typeface="Imprint MT Shadow" panose="04020605060303030202" pitchFamily="82" charset="0"/>
              </a:rPr>
              <a:t>Crew Size: 6-8</a:t>
            </a:r>
          </a:p>
          <a:p>
            <a:pPr lvl="1">
              <a:buFont typeface="Arial" panose="020B0604020202020204" pitchFamily="34" charset="0"/>
              <a:buChar char="•"/>
            </a:pPr>
            <a:r>
              <a:rPr lang="en-US" sz="2000" dirty="0">
                <a:solidFill>
                  <a:schemeClr val="tx1"/>
                </a:solidFill>
                <a:latin typeface="Imprint MT Shadow" panose="04020605060303030202" pitchFamily="82" charset="0"/>
              </a:rPr>
              <a:t>TA 061024 A</a:t>
            </a:r>
          </a:p>
          <a:p>
            <a:pPr>
              <a:buFont typeface="Wingdings" panose="05000000000000000000" pitchFamily="2" charset="2"/>
              <a:buChar char="Ø"/>
            </a:pPr>
            <a:r>
              <a:rPr lang="en-US" dirty="0">
                <a:solidFill>
                  <a:schemeClr val="tx1"/>
                </a:solidFill>
                <a:latin typeface="Imprint MT Shadow" panose="04020605060303030202" pitchFamily="82" charset="0"/>
              </a:rPr>
              <a:t>Crews of 10-12 Sea Base High Adventure Sailing </a:t>
            </a:r>
            <a:r>
              <a:rPr lang="en-US" sz="1800" dirty="0">
                <a:solidFill>
                  <a:schemeClr val="tx1"/>
                </a:solidFill>
                <a:latin typeface="Imprint MT Shadow" panose="04020605060303030202" pitchFamily="82" charset="0"/>
              </a:rPr>
              <a:t>(6 days/5 nights)</a:t>
            </a:r>
          </a:p>
          <a:p>
            <a:pPr lvl="1">
              <a:buFont typeface="Arial" panose="020B0604020202020204" pitchFamily="34" charset="0"/>
              <a:buChar char="•"/>
            </a:pPr>
            <a:r>
              <a:rPr lang="en-US" sz="2000" dirty="0">
                <a:solidFill>
                  <a:schemeClr val="tx1"/>
                </a:solidFill>
                <a:latin typeface="Imprint MT Shadow" panose="04020605060303030202" pitchFamily="82" charset="0"/>
              </a:rPr>
              <a:t>Crew Size: 10-12 </a:t>
            </a:r>
          </a:p>
          <a:p>
            <a:pPr lvl="1">
              <a:buFont typeface="Arial" panose="020B0604020202020204" pitchFamily="34" charset="0"/>
              <a:buChar char="•"/>
            </a:pPr>
            <a:r>
              <a:rPr lang="en-US" sz="2000" dirty="0">
                <a:solidFill>
                  <a:schemeClr val="tx1"/>
                </a:solidFill>
                <a:latin typeface="Imprint MT Shadow" panose="04020605060303030202" pitchFamily="82" charset="0"/>
              </a:rPr>
              <a:t>TS 071024 A</a:t>
            </a:r>
          </a:p>
        </p:txBody>
      </p:sp>
      <p:pic>
        <p:nvPicPr>
          <p:cNvPr id="10" name="Picture 9" descr="A group of people on a sailboat&#10;&#10;Description automatically generated">
            <a:extLst>
              <a:ext uri="{FF2B5EF4-FFF2-40B4-BE49-F238E27FC236}">
                <a16:creationId xmlns:a16="http://schemas.microsoft.com/office/drawing/2014/main" id="{C486DE54-9066-7006-D19E-8D2C9C7FD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313" y="1162537"/>
            <a:ext cx="5411790" cy="36679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1901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03619-CBC9-185C-3D04-8EB6A5700855}"/>
              </a:ext>
            </a:extLst>
          </p:cNvPr>
          <p:cNvSpPr>
            <a:spLocks noGrp="1"/>
          </p:cNvSpPr>
          <p:nvPr>
            <p:ph type="body" idx="1"/>
          </p:nvPr>
        </p:nvSpPr>
        <p:spPr>
          <a:xfrm>
            <a:off x="135997" y="1839180"/>
            <a:ext cx="4649787" cy="576262"/>
          </a:xfrm>
        </p:spPr>
        <p:txBody>
          <a:bodyPr/>
          <a:lstStyle/>
          <a:p>
            <a:r>
              <a:rPr lang="en-US" u="sng" dirty="0">
                <a:latin typeface="Imprint MT Shadow" panose="04020605060303030202" pitchFamily="82" charset="0"/>
              </a:rPr>
              <a:t>General Eligibility</a:t>
            </a:r>
          </a:p>
        </p:txBody>
      </p:sp>
      <p:sp>
        <p:nvSpPr>
          <p:cNvPr id="4" name="Content Placeholder 3">
            <a:extLst>
              <a:ext uri="{FF2B5EF4-FFF2-40B4-BE49-F238E27FC236}">
                <a16:creationId xmlns:a16="http://schemas.microsoft.com/office/drawing/2014/main" id="{5210F5C6-3A2C-AE28-A4FE-70CEF6B5C1D7}"/>
              </a:ext>
            </a:extLst>
          </p:cNvPr>
          <p:cNvSpPr>
            <a:spLocks noGrp="1"/>
          </p:cNvSpPr>
          <p:nvPr>
            <p:ph sz="half" idx="2"/>
          </p:nvPr>
        </p:nvSpPr>
        <p:spPr>
          <a:xfrm>
            <a:off x="83515" y="2554413"/>
            <a:ext cx="4937655" cy="3030538"/>
          </a:xfrm>
        </p:spPr>
        <p:txBody>
          <a:bodyPr>
            <a:normAutofit/>
          </a:bodyPr>
          <a:lstStyle/>
          <a:p>
            <a:r>
              <a:rPr lang="en-US" dirty="0">
                <a:solidFill>
                  <a:schemeClr val="tx1"/>
                </a:solidFill>
                <a:latin typeface="Imprint MT Shadow" panose="04020605060303030202" pitchFamily="82" charset="0"/>
              </a:rPr>
              <a:t>Registered Member of BSA</a:t>
            </a:r>
          </a:p>
          <a:p>
            <a:r>
              <a:rPr lang="en-US" dirty="0">
                <a:solidFill>
                  <a:schemeClr val="tx1"/>
                </a:solidFill>
                <a:latin typeface="Imprint MT Shadow" panose="04020605060303030202" pitchFamily="82" charset="0"/>
              </a:rPr>
              <a:t>BSA Swim Classification-Swimmer</a:t>
            </a:r>
          </a:p>
          <a:p>
            <a:r>
              <a:rPr lang="en-US" dirty="0">
                <a:solidFill>
                  <a:schemeClr val="tx1"/>
                </a:solidFill>
                <a:latin typeface="Imprint MT Shadow" panose="04020605060303030202" pitchFamily="82" charset="0"/>
              </a:rPr>
              <a:t>13 years of age</a:t>
            </a:r>
          </a:p>
          <a:p>
            <a:r>
              <a:rPr lang="en-US" dirty="0">
                <a:solidFill>
                  <a:schemeClr val="tx1"/>
                </a:solidFill>
                <a:latin typeface="Imprint MT Shadow" panose="04020605060303030202" pitchFamily="82" charset="0"/>
              </a:rPr>
              <a:t>Medically Approved to Participate</a:t>
            </a:r>
          </a:p>
          <a:p>
            <a:pPr lvl="1"/>
            <a:r>
              <a:rPr lang="en-US" dirty="0">
                <a:solidFill>
                  <a:schemeClr val="tx1"/>
                </a:solidFill>
                <a:latin typeface="Imprint MT Shadow" panose="04020605060303030202" pitchFamily="82" charset="0"/>
              </a:rPr>
              <a:t>(BSA AHMR)</a:t>
            </a:r>
          </a:p>
        </p:txBody>
      </p:sp>
      <p:sp>
        <p:nvSpPr>
          <p:cNvPr id="5" name="Text Placeholder 4">
            <a:extLst>
              <a:ext uri="{FF2B5EF4-FFF2-40B4-BE49-F238E27FC236}">
                <a16:creationId xmlns:a16="http://schemas.microsoft.com/office/drawing/2014/main" id="{3E10304D-1487-C712-4AD0-9F7BA4F29F6F}"/>
              </a:ext>
            </a:extLst>
          </p:cNvPr>
          <p:cNvSpPr>
            <a:spLocks noGrp="1"/>
          </p:cNvSpPr>
          <p:nvPr>
            <p:ph type="body" sz="quarter" idx="3"/>
          </p:nvPr>
        </p:nvSpPr>
        <p:spPr>
          <a:xfrm>
            <a:off x="4929736" y="1839180"/>
            <a:ext cx="4665134" cy="576262"/>
          </a:xfrm>
        </p:spPr>
        <p:txBody>
          <a:bodyPr/>
          <a:lstStyle/>
          <a:p>
            <a:r>
              <a:rPr lang="en-US" u="sng" dirty="0">
                <a:latin typeface="Imprint MT Shadow" panose="04020605060303030202" pitchFamily="82" charset="0"/>
              </a:rPr>
              <a:t>Adult Leader Eligibility</a:t>
            </a:r>
          </a:p>
        </p:txBody>
      </p:sp>
      <p:sp>
        <p:nvSpPr>
          <p:cNvPr id="6" name="Content Placeholder 5">
            <a:extLst>
              <a:ext uri="{FF2B5EF4-FFF2-40B4-BE49-F238E27FC236}">
                <a16:creationId xmlns:a16="http://schemas.microsoft.com/office/drawing/2014/main" id="{A4C9EF0E-A8BF-9E26-DC28-F3536B374966}"/>
              </a:ext>
            </a:extLst>
          </p:cNvPr>
          <p:cNvSpPr>
            <a:spLocks noGrp="1"/>
          </p:cNvSpPr>
          <p:nvPr>
            <p:ph sz="quarter" idx="4"/>
          </p:nvPr>
        </p:nvSpPr>
        <p:spPr>
          <a:xfrm>
            <a:off x="4797691" y="2581846"/>
            <a:ext cx="4929188" cy="3550730"/>
          </a:xfrm>
        </p:spPr>
        <p:txBody>
          <a:bodyPr>
            <a:normAutofit/>
          </a:bodyPr>
          <a:lstStyle/>
          <a:p>
            <a:r>
              <a:rPr lang="en-US" dirty="0">
                <a:solidFill>
                  <a:schemeClr val="tx1"/>
                </a:solidFill>
                <a:latin typeface="Imprint MT Shadow" panose="04020605060303030202" pitchFamily="82" charset="0"/>
              </a:rPr>
              <a:t>Registered Member of BSA</a:t>
            </a:r>
          </a:p>
          <a:p>
            <a:r>
              <a:rPr lang="en-US" dirty="0">
                <a:solidFill>
                  <a:schemeClr val="tx1"/>
                </a:solidFill>
                <a:latin typeface="Imprint MT Shadow" panose="04020605060303030202" pitchFamily="82" charset="0"/>
              </a:rPr>
              <a:t>BSA Swim Classification-Swimmer</a:t>
            </a:r>
          </a:p>
          <a:p>
            <a:r>
              <a:rPr lang="en-US" dirty="0">
                <a:solidFill>
                  <a:schemeClr val="tx1"/>
                </a:solidFill>
                <a:latin typeface="Imprint MT Shadow" panose="04020605060303030202" pitchFamily="82" charset="0"/>
              </a:rPr>
              <a:t>Medically Approved to Participate</a:t>
            </a:r>
          </a:p>
          <a:p>
            <a:r>
              <a:rPr lang="en-US" dirty="0">
                <a:solidFill>
                  <a:schemeClr val="tx1"/>
                </a:solidFill>
                <a:latin typeface="Imprint MT Shadow" panose="04020605060303030202" pitchFamily="82" charset="0"/>
              </a:rPr>
              <a:t>Completed Training Certificates</a:t>
            </a:r>
          </a:p>
          <a:p>
            <a:pPr lvl="1"/>
            <a:r>
              <a:rPr lang="en-US" dirty="0">
                <a:solidFill>
                  <a:schemeClr val="tx1"/>
                </a:solidFill>
                <a:latin typeface="Imprint MT Shadow" panose="04020605060303030202" pitchFamily="82" charset="0"/>
              </a:rPr>
              <a:t>YPT, Safe Swim Defense, Safety Afloat, Haz. Weather, and one adult must have WFA and one adult must be CPR/AED certified.</a:t>
            </a:r>
          </a:p>
          <a:p>
            <a:r>
              <a:rPr lang="en-US" dirty="0">
                <a:solidFill>
                  <a:schemeClr val="tx1"/>
                </a:solidFill>
                <a:latin typeface="Imprint MT Shadow" panose="04020605060303030202" pitchFamily="82" charset="0"/>
              </a:rPr>
              <a:t>21 years of age or older</a:t>
            </a:r>
          </a:p>
          <a:p>
            <a:endParaRPr lang="en-US" dirty="0"/>
          </a:p>
        </p:txBody>
      </p:sp>
      <p:pic>
        <p:nvPicPr>
          <p:cNvPr id="8" name="Picture 7" descr="A sailboat in the water&#10;&#10;Description automatically generated">
            <a:extLst>
              <a:ext uri="{FF2B5EF4-FFF2-40B4-BE49-F238E27FC236}">
                <a16:creationId xmlns:a16="http://schemas.microsoft.com/office/drawing/2014/main" id="{CB034AE9-558D-D6A0-34FE-00255EEFD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061" y="364848"/>
            <a:ext cx="2269877" cy="1582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Boat sailing at sea">
            <a:extLst>
              <a:ext uri="{FF2B5EF4-FFF2-40B4-BE49-F238E27FC236}">
                <a16:creationId xmlns:a16="http://schemas.microsoft.com/office/drawing/2014/main" id="{93932B48-1D71-C95F-542D-E6D93B212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773" y="5000620"/>
            <a:ext cx="2269877" cy="1512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People on sailboat">
            <a:extLst>
              <a:ext uri="{FF2B5EF4-FFF2-40B4-BE49-F238E27FC236}">
                <a16:creationId xmlns:a16="http://schemas.microsoft.com/office/drawing/2014/main" id="{F17C8E01-B349-1F70-EAAC-D6CEAB702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8773" y="2664468"/>
            <a:ext cx="2283984" cy="1529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56BED71A-0F63-6204-718E-DB7EB7DEE334}"/>
              </a:ext>
            </a:extLst>
          </p:cNvPr>
          <p:cNvSpPr txBox="1"/>
          <p:nvPr/>
        </p:nvSpPr>
        <p:spPr>
          <a:xfrm>
            <a:off x="1761502" y="908145"/>
            <a:ext cx="5943600" cy="769441"/>
          </a:xfrm>
          <a:prstGeom prst="rect">
            <a:avLst/>
          </a:prstGeom>
          <a:noFill/>
        </p:spPr>
        <p:txBody>
          <a:bodyPr wrap="square" rtlCol="0">
            <a:spAutoFit/>
          </a:bodyPr>
          <a:lstStyle/>
          <a:p>
            <a:pPr algn="ctr"/>
            <a:r>
              <a:rPr lang="en-US" sz="4400" dirty="0">
                <a:latin typeface="Bodoni MT Black" panose="02070A03080606020203" pitchFamily="18" charset="0"/>
              </a:rPr>
              <a:t>Eligibility</a:t>
            </a:r>
            <a:r>
              <a:rPr lang="en-US" dirty="0">
                <a:latin typeface="Bodoni MT Black" panose="02070A03080606020203" pitchFamily="18" charset="0"/>
              </a:rPr>
              <a:t> </a:t>
            </a:r>
          </a:p>
        </p:txBody>
      </p:sp>
      <p:cxnSp>
        <p:nvCxnSpPr>
          <p:cNvPr id="21" name="Straight Connector 20">
            <a:extLst>
              <a:ext uri="{FF2B5EF4-FFF2-40B4-BE49-F238E27FC236}">
                <a16:creationId xmlns:a16="http://schemas.microsoft.com/office/drawing/2014/main" id="{E2C4676A-94E1-4DB3-2662-365DD383D7AD}"/>
              </a:ext>
            </a:extLst>
          </p:cNvPr>
          <p:cNvCxnSpPr/>
          <p:nvPr/>
        </p:nvCxnSpPr>
        <p:spPr>
          <a:xfrm>
            <a:off x="300030" y="1700209"/>
            <a:ext cx="8758238"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D17A-31B0-67C3-090B-D6E809988474}"/>
              </a:ext>
            </a:extLst>
          </p:cNvPr>
          <p:cNvSpPr>
            <a:spLocks noGrp="1"/>
          </p:cNvSpPr>
          <p:nvPr>
            <p:ph type="title"/>
          </p:nvPr>
        </p:nvSpPr>
        <p:spPr>
          <a:xfrm>
            <a:off x="1564746" y="310706"/>
            <a:ext cx="8534400" cy="1507067"/>
          </a:xfrm>
        </p:spPr>
        <p:txBody>
          <a:bodyPr/>
          <a:lstStyle/>
          <a:p>
            <a:pPr algn="ctr"/>
            <a:r>
              <a:rPr lang="en-US" dirty="0">
                <a:latin typeface="Bodoni MT Black" panose="02070A03080606020203" pitchFamily="18" charset="0"/>
              </a:rPr>
              <a:t>Paperwork</a:t>
            </a:r>
          </a:p>
        </p:txBody>
      </p:sp>
      <p:sp>
        <p:nvSpPr>
          <p:cNvPr id="3" name="Text Placeholder 2">
            <a:extLst>
              <a:ext uri="{FF2B5EF4-FFF2-40B4-BE49-F238E27FC236}">
                <a16:creationId xmlns:a16="http://schemas.microsoft.com/office/drawing/2014/main" id="{C55846E2-84E1-2704-3713-72CCBB83ECC1}"/>
              </a:ext>
            </a:extLst>
          </p:cNvPr>
          <p:cNvSpPr>
            <a:spLocks noGrp="1"/>
          </p:cNvSpPr>
          <p:nvPr>
            <p:ph type="body" idx="1"/>
          </p:nvPr>
        </p:nvSpPr>
        <p:spPr>
          <a:xfrm>
            <a:off x="684211" y="1529642"/>
            <a:ext cx="4649787" cy="576262"/>
          </a:xfrm>
        </p:spPr>
        <p:txBody>
          <a:bodyPr/>
          <a:lstStyle/>
          <a:p>
            <a:r>
              <a:rPr lang="en-US" dirty="0">
                <a:latin typeface="Imprint MT Shadow" panose="04020605060303030202" pitchFamily="82" charset="0"/>
              </a:rPr>
              <a:t>At a Glance-By Crew</a:t>
            </a:r>
          </a:p>
        </p:txBody>
      </p:sp>
      <p:sp>
        <p:nvSpPr>
          <p:cNvPr id="4" name="Content Placeholder 3">
            <a:extLst>
              <a:ext uri="{FF2B5EF4-FFF2-40B4-BE49-F238E27FC236}">
                <a16:creationId xmlns:a16="http://schemas.microsoft.com/office/drawing/2014/main" id="{D5EEEFCF-1E60-3D73-6BE7-97F858C8B2D1}"/>
              </a:ext>
            </a:extLst>
          </p:cNvPr>
          <p:cNvSpPr>
            <a:spLocks noGrp="1"/>
          </p:cNvSpPr>
          <p:nvPr>
            <p:ph sz="half" idx="2"/>
          </p:nvPr>
        </p:nvSpPr>
        <p:spPr>
          <a:xfrm>
            <a:off x="684211" y="2129462"/>
            <a:ext cx="4937655" cy="3856810"/>
          </a:xfrm>
        </p:spPr>
        <p:txBody>
          <a:bodyPr>
            <a:normAutofit fontScale="92500" lnSpcReduction="20000"/>
          </a:bodyPr>
          <a:lstStyle/>
          <a:p>
            <a:r>
              <a:rPr lang="en-US" dirty="0">
                <a:solidFill>
                  <a:schemeClr val="tx1"/>
                </a:solidFill>
                <a:latin typeface="Imprint MT Shadow" panose="04020605060303030202" pitchFamily="82" charset="0"/>
              </a:rPr>
              <a:t>Crew Roster </a:t>
            </a:r>
            <a:r>
              <a:rPr lang="en-US" sz="1600" dirty="0">
                <a:solidFill>
                  <a:schemeClr val="tx1"/>
                </a:solidFill>
                <a:latin typeface="Imprint MT Shadow" panose="04020605060303030202" pitchFamily="82" charset="0"/>
              </a:rPr>
              <a:t>(90 days prior to arrival)</a:t>
            </a:r>
          </a:p>
          <a:p>
            <a:r>
              <a:rPr lang="en-US" dirty="0">
                <a:solidFill>
                  <a:schemeClr val="tx1"/>
                </a:solidFill>
                <a:latin typeface="Imprint MT Shadow" panose="04020605060303030202" pitchFamily="82" charset="0"/>
                <a:hlinkClick r:id="rId2">
                  <a:extLst>
                    <a:ext uri="{A12FA001-AC4F-418D-AE19-62706E023703}">
                      <ahyp:hlinkClr xmlns:ahyp="http://schemas.microsoft.com/office/drawing/2018/hyperlinkcolor" val="tx"/>
                    </a:ext>
                  </a:extLst>
                </a:hlinkClick>
              </a:rPr>
              <a:t>Pre-Event Medical Screening</a:t>
            </a:r>
            <a:endParaRPr lang="en-US" dirty="0">
              <a:solidFill>
                <a:schemeClr val="tx1"/>
              </a:solidFill>
              <a:latin typeface="Imprint MT Shadow" panose="04020605060303030202" pitchFamily="82" charset="0"/>
            </a:endParaRPr>
          </a:p>
          <a:p>
            <a:pPr lvl="1"/>
            <a:r>
              <a:rPr lang="en-US" dirty="0">
                <a:solidFill>
                  <a:schemeClr val="tx1"/>
                </a:solidFill>
                <a:latin typeface="Imprint MT Shadow" panose="04020605060303030202" pitchFamily="82" charset="0"/>
              </a:rPr>
              <a:t>Should be filled out just prior to departing for Sea Base.</a:t>
            </a:r>
          </a:p>
          <a:p>
            <a:r>
              <a:rPr lang="en-US" dirty="0">
                <a:solidFill>
                  <a:schemeClr val="tx1"/>
                </a:solidFill>
                <a:latin typeface="Imprint MT Shadow" panose="04020605060303030202" pitchFamily="82" charset="0"/>
                <a:hlinkClick r:id="rId3">
                  <a:extLst>
                    <a:ext uri="{A12FA001-AC4F-418D-AE19-62706E023703}">
                      <ahyp:hlinkClr xmlns:ahyp="http://schemas.microsoft.com/office/drawing/2018/hyperlinkcolor" val="tx"/>
                    </a:ext>
                  </a:extLst>
                </a:hlinkClick>
              </a:rPr>
              <a:t>Vessel Liability Waiver </a:t>
            </a:r>
            <a:r>
              <a:rPr lang="en-US" sz="1200" dirty="0">
                <a:solidFill>
                  <a:schemeClr val="tx1"/>
                </a:solidFill>
                <a:latin typeface="Imprint MT Shadow" panose="04020605060303030202" pitchFamily="82" charset="0"/>
              </a:rPr>
              <a:t>(first 2 spots left blank)</a:t>
            </a:r>
          </a:p>
          <a:p>
            <a:pPr lvl="1"/>
            <a:r>
              <a:rPr lang="en-US" dirty="0">
                <a:solidFill>
                  <a:schemeClr val="tx1"/>
                </a:solidFill>
                <a:latin typeface="Imprint MT Shadow" panose="04020605060303030202" pitchFamily="82" charset="0"/>
              </a:rPr>
              <a:t>Have parents sign for youth prior to departing</a:t>
            </a:r>
          </a:p>
          <a:p>
            <a:r>
              <a:rPr lang="en-US" dirty="0">
                <a:solidFill>
                  <a:schemeClr val="tx1"/>
                </a:solidFill>
                <a:latin typeface="Imprint MT Shadow" panose="04020605060303030202" pitchFamily="82" charset="0"/>
                <a:hlinkClick r:id="rId4">
                  <a:extLst>
                    <a:ext uri="{A12FA001-AC4F-418D-AE19-62706E023703}">
                      <ahyp:hlinkClr xmlns:ahyp="http://schemas.microsoft.com/office/drawing/2018/hyperlinkcolor" val="tx"/>
                    </a:ext>
                  </a:extLst>
                </a:hlinkClick>
              </a:rPr>
              <a:t>Unit Swim Classification</a:t>
            </a:r>
            <a:endParaRPr lang="en-US" dirty="0">
              <a:solidFill>
                <a:schemeClr val="tx1"/>
              </a:solidFill>
              <a:latin typeface="Imprint MT Shadow" panose="04020605060303030202" pitchFamily="82" charset="0"/>
            </a:endParaRPr>
          </a:p>
          <a:p>
            <a:r>
              <a:rPr lang="en-US" dirty="0">
                <a:solidFill>
                  <a:schemeClr val="tx1"/>
                </a:solidFill>
                <a:latin typeface="Imprint MT Shadow" panose="04020605060303030202" pitchFamily="82" charset="0"/>
                <a:hlinkClick r:id="rId5">
                  <a:extLst>
                    <a:ext uri="{A12FA001-AC4F-418D-AE19-62706E023703}">
                      <ahyp:hlinkClr xmlns:ahyp="http://schemas.microsoft.com/office/drawing/2018/hyperlinkcolor" val="tx"/>
                    </a:ext>
                  </a:extLst>
                </a:hlinkClick>
              </a:rPr>
              <a:t>BSA AHMR </a:t>
            </a:r>
            <a:r>
              <a:rPr lang="en-US" sz="1600" dirty="0">
                <a:solidFill>
                  <a:schemeClr val="tx1"/>
                </a:solidFill>
                <a:latin typeface="Imprint MT Shadow" panose="04020605060303030202" pitchFamily="82" charset="0"/>
              </a:rPr>
              <a:t>(BSA Medical) </a:t>
            </a:r>
          </a:p>
          <a:p>
            <a:pPr lvl="1"/>
            <a:r>
              <a:rPr lang="en-US" sz="1700" dirty="0">
                <a:solidFill>
                  <a:schemeClr val="tx1"/>
                </a:solidFill>
                <a:latin typeface="Imprint MT Shadow" panose="04020605060303030202" pitchFamily="82" charset="0"/>
              </a:rPr>
              <a:t>Must be 2019 version</a:t>
            </a:r>
          </a:p>
          <a:p>
            <a:pPr lvl="1"/>
            <a:r>
              <a:rPr lang="en-US" sz="1700" dirty="0">
                <a:solidFill>
                  <a:schemeClr val="tx1"/>
                </a:solidFill>
                <a:latin typeface="Imprint MT Shadow" panose="04020605060303030202" pitchFamily="82" charset="0"/>
              </a:rPr>
              <a:t>Good for one year</a:t>
            </a:r>
          </a:p>
          <a:p>
            <a:pPr lvl="1"/>
            <a:r>
              <a:rPr lang="en-US" sz="1600" dirty="0">
                <a:solidFill>
                  <a:schemeClr val="tx1"/>
                </a:solidFill>
                <a:latin typeface="Imprint MT Shadow" panose="04020605060303030202" pitchFamily="82" charset="0"/>
              </a:rPr>
              <a:t>Copies of Insurance Cards (Front &amp; Back</a:t>
            </a:r>
            <a:r>
              <a:rPr lang="en-US" sz="1600" dirty="0">
                <a:latin typeface="Imprint MT Shadow" panose="04020605060303030202" pitchFamily="82" charset="0"/>
              </a:rPr>
              <a:t>)</a:t>
            </a:r>
          </a:p>
        </p:txBody>
      </p:sp>
      <p:sp>
        <p:nvSpPr>
          <p:cNvPr id="5" name="Text Placeholder 4">
            <a:extLst>
              <a:ext uri="{FF2B5EF4-FFF2-40B4-BE49-F238E27FC236}">
                <a16:creationId xmlns:a16="http://schemas.microsoft.com/office/drawing/2014/main" id="{E164E499-614B-0AC8-6E47-2B89A0FB52E6}"/>
              </a:ext>
            </a:extLst>
          </p:cNvPr>
          <p:cNvSpPr>
            <a:spLocks noGrp="1"/>
          </p:cNvSpPr>
          <p:nvPr>
            <p:ph type="body" sz="quarter" idx="3"/>
          </p:nvPr>
        </p:nvSpPr>
        <p:spPr>
          <a:xfrm>
            <a:off x="6096000" y="1529642"/>
            <a:ext cx="4665134" cy="576262"/>
          </a:xfrm>
        </p:spPr>
        <p:txBody>
          <a:bodyPr/>
          <a:lstStyle/>
          <a:p>
            <a:r>
              <a:rPr lang="en-US" dirty="0">
                <a:latin typeface="Imprint MT Shadow" panose="04020605060303030202" pitchFamily="82" charset="0"/>
              </a:rPr>
              <a:t>At a Glance-For Adults</a:t>
            </a:r>
          </a:p>
        </p:txBody>
      </p:sp>
      <p:sp>
        <p:nvSpPr>
          <p:cNvPr id="6" name="Content Placeholder 5">
            <a:extLst>
              <a:ext uri="{FF2B5EF4-FFF2-40B4-BE49-F238E27FC236}">
                <a16:creationId xmlns:a16="http://schemas.microsoft.com/office/drawing/2014/main" id="{81FE04BA-5233-2150-9CB9-E2CE6BCBB813}"/>
              </a:ext>
            </a:extLst>
          </p:cNvPr>
          <p:cNvSpPr>
            <a:spLocks noGrp="1"/>
          </p:cNvSpPr>
          <p:nvPr>
            <p:ph sz="quarter" idx="4"/>
          </p:nvPr>
        </p:nvSpPr>
        <p:spPr>
          <a:xfrm>
            <a:off x="6096000" y="2105904"/>
            <a:ext cx="4929188" cy="4063248"/>
          </a:xfrm>
        </p:spPr>
        <p:txBody>
          <a:bodyPr>
            <a:normAutofit fontScale="92500" lnSpcReduction="20000"/>
          </a:bodyPr>
          <a:lstStyle/>
          <a:p>
            <a:r>
              <a:rPr lang="en-US" sz="2400" dirty="0">
                <a:solidFill>
                  <a:schemeClr val="tx1"/>
                </a:solidFill>
                <a:latin typeface="Imprint MT Shadow" panose="04020605060303030202" pitchFamily="82" charset="0"/>
              </a:rPr>
              <a:t>At least one adult leader</a:t>
            </a:r>
          </a:p>
          <a:p>
            <a:pPr lvl="1"/>
            <a:r>
              <a:rPr lang="en-US" sz="1900" dirty="0">
                <a:solidFill>
                  <a:schemeClr val="tx1"/>
                </a:solidFill>
                <a:latin typeface="Imprint MT Shadow" panose="04020605060303030202" pitchFamily="82" charset="0"/>
              </a:rPr>
              <a:t>CPR/AED</a:t>
            </a:r>
          </a:p>
          <a:p>
            <a:pPr lvl="1"/>
            <a:r>
              <a:rPr lang="en-US" sz="1900" dirty="0">
                <a:solidFill>
                  <a:schemeClr val="tx1"/>
                </a:solidFill>
                <a:latin typeface="Imprint MT Shadow" panose="04020605060303030202" pitchFamily="82" charset="0"/>
              </a:rPr>
              <a:t>Wilderness First Aid or greater certification (course must have in-person section)</a:t>
            </a:r>
          </a:p>
          <a:p>
            <a:r>
              <a:rPr lang="en-US" sz="2400" dirty="0">
                <a:solidFill>
                  <a:schemeClr val="tx1"/>
                </a:solidFill>
                <a:latin typeface="Imprint MT Shadow" panose="04020605060303030202" pitchFamily="82" charset="0"/>
              </a:rPr>
              <a:t>Each adult leader</a:t>
            </a:r>
          </a:p>
          <a:p>
            <a:pPr lvl="1"/>
            <a:r>
              <a:rPr lang="en-US" sz="1900" dirty="0">
                <a:solidFill>
                  <a:schemeClr val="tx1"/>
                </a:solidFill>
                <a:latin typeface="Imprint MT Shadow" panose="04020605060303030202" pitchFamily="82" charset="0"/>
              </a:rPr>
              <a:t>Youth Protection Certificate</a:t>
            </a:r>
          </a:p>
          <a:p>
            <a:pPr lvl="1"/>
            <a:r>
              <a:rPr lang="en-US" sz="1900" dirty="0">
                <a:solidFill>
                  <a:schemeClr val="tx1"/>
                </a:solidFill>
                <a:latin typeface="Imprint MT Shadow" panose="04020605060303030202" pitchFamily="82" charset="0"/>
              </a:rPr>
              <a:t>Safe Swim Defense Certificate</a:t>
            </a:r>
          </a:p>
          <a:p>
            <a:pPr lvl="1"/>
            <a:r>
              <a:rPr lang="en-US" sz="1900" dirty="0">
                <a:solidFill>
                  <a:schemeClr val="tx1"/>
                </a:solidFill>
                <a:latin typeface="Imprint MT Shadow" panose="04020605060303030202" pitchFamily="82" charset="0"/>
              </a:rPr>
              <a:t>Safety Afloat Certificate</a:t>
            </a:r>
          </a:p>
          <a:p>
            <a:pPr lvl="1"/>
            <a:r>
              <a:rPr lang="en-US" sz="1900" dirty="0">
                <a:solidFill>
                  <a:schemeClr val="tx1"/>
                </a:solidFill>
                <a:latin typeface="Imprint MT Shadow" panose="04020605060303030202" pitchFamily="82" charset="0"/>
              </a:rPr>
              <a:t>Hazardous Weather Certificate</a:t>
            </a:r>
            <a:endParaRPr lang="en-US" sz="1400" dirty="0">
              <a:solidFill>
                <a:schemeClr val="tx1"/>
              </a:solidFill>
              <a:latin typeface="Imprint MT Shadow" panose="04020605060303030202" pitchFamily="82" charset="0"/>
            </a:endParaRPr>
          </a:p>
        </p:txBody>
      </p:sp>
      <p:cxnSp>
        <p:nvCxnSpPr>
          <p:cNvPr id="8" name="Straight Connector 7">
            <a:extLst>
              <a:ext uri="{FF2B5EF4-FFF2-40B4-BE49-F238E27FC236}">
                <a16:creationId xmlns:a16="http://schemas.microsoft.com/office/drawing/2014/main" id="{C706B869-5E6E-560B-5728-B7180430B590}"/>
              </a:ext>
            </a:extLst>
          </p:cNvPr>
          <p:cNvCxnSpPr/>
          <p:nvPr/>
        </p:nvCxnSpPr>
        <p:spPr>
          <a:xfrm>
            <a:off x="557211" y="1443042"/>
            <a:ext cx="10768013"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Scroll outline">
            <a:extLst>
              <a:ext uri="{FF2B5EF4-FFF2-40B4-BE49-F238E27FC236}">
                <a16:creationId xmlns:a16="http://schemas.microsoft.com/office/drawing/2014/main" id="{81D08B28-8E56-B5D1-9FCB-3E8271D529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1535" y="528642"/>
            <a:ext cx="914400" cy="914400"/>
          </a:xfrm>
          <a:prstGeom prst="rect">
            <a:avLst/>
          </a:prstGeom>
        </p:spPr>
      </p:pic>
      <p:pic>
        <p:nvPicPr>
          <p:cNvPr id="13" name="Graphic 12" descr="Scroll outline">
            <a:extLst>
              <a:ext uri="{FF2B5EF4-FFF2-40B4-BE49-F238E27FC236}">
                <a16:creationId xmlns:a16="http://schemas.microsoft.com/office/drawing/2014/main" id="{043D3D62-6834-0DE3-17D8-AC63E579C4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067310" y="500066"/>
            <a:ext cx="914400" cy="957701"/>
          </a:xfrm>
          <a:prstGeom prst="rect">
            <a:avLst/>
          </a:prstGeom>
        </p:spPr>
      </p:pic>
    </p:spTree>
    <p:extLst>
      <p:ext uri="{BB962C8B-B14F-4D97-AF65-F5344CB8AC3E}">
        <p14:creationId xmlns:p14="http://schemas.microsoft.com/office/powerpoint/2010/main" val="12227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4288A7-AD80-B143-0DFF-F8EFC174D7B0}"/>
              </a:ext>
            </a:extLst>
          </p:cNvPr>
          <p:cNvSpPr>
            <a:spLocks noGrp="1"/>
          </p:cNvSpPr>
          <p:nvPr>
            <p:ph type="title"/>
          </p:nvPr>
        </p:nvSpPr>
        <p:spPr>
          <a:xfrm>
            <a:off x="867092" y="159172"/>
            <a:ext cx="9581452" cy="1507067"/>
          </a:xfrm>
        </p:spPr>
        <p:txBody>
          <a:bodyPr/>
          <a:lstStyle/>
          <a:p>
            <a:pPr algn="ctr"/>
            <a:r>
              <a:rPr lang="en-US" dirty="0">
                <a:latin typeface="Bodoni MT Black" panose="02070A03080606020203" pitchFamily="18" charset="0"/>
              </a:rPr>
              <a:t>Common mistakes on the medical</a:t>
            </a:r>
          </a:p>
        </p:txBody>
      </p:sp>
      <p:pic>
        <p:nvPicPr>
          <p:cNvPr id="11" name="Picture 10">
            <a:extLst>
              <a:ext uri="{FF2B5EF4-FFF2-40B4-BE49-F238E27FC236}">
                <a16:creationId xmlns:a16="http://schemas.microsoft.com/office/drawing/2014/main" id="{3EF2DDF5-FB5B-66C2-95BC-BDF62E79458F}"/>
              </a:ext>
            </a:extLst>
          </p:cNvPr>
          <p:cNvPicPr>
            <a:picLocks noChangeAspect="1"/>
          </p:cNvPicPr>
          <p:nvPr/>
        </p:nvPicPr>
        <p:blipFill>
          <a:blip r:embed="rId2"/>
          <a:stretch>
            <a:fillRect/>
          </a:stretch>
        </p:blipFill>
        <p:spPr>
          <a:xfrm>
            <a:off x="358320" y="1499616"/>
            <a:ext cx="3714954" cy="4834128"/>
          </a:xfrm>
          <a:prstGeom prst="rect">
            <a:avLst/>
          </a:prstGeom>
        </p:spPr>
      </p:pic>
      <p:pic>
        <p:nvPicPr>
          <p:cNvPr id="13" name="Picture 12">
            <a:extLst>
              <a:ext uri="{FF2B5EF4-FFF2-40B4-BE49-F238E27FC236}">
                <a16:creationId xmlns:a16="http://schemas.microsoft.com/office/drawing/2014/main" id="{ABB9B710-1D09-6D61-8F88-725F2F98770E}"/>
              </a:ext>
            </a:extLst>
          </p:cNvPr>
          <p:cNvPicPr>
            <a:picLocks noChangeAspect="1"/>
          </p:cNvPicPr>
          <p:nvPr/>
        </p:nvPicPr>
        <p:blipFill>
          <a:blip r:embed="rId3"/>
          <a:stretch>
            <a:fillRect/>
          </a:stretch>
        </p:blipFill>
        <p:spPr>
          <a:xfrm>
            <a:off x="4313927" y="1499616"/>
            <a:ext cx="3564145" cy="4834128"/>
          </a:xfrm>
          <a:prstGeom prst="rect">
            <a:avLst/>
          </a:prstGeom>
        </p:spPr>
      </p:pic>
      <p:pic>
        <p:nvPicPr>
          <p:cNvPr id="15" name="Picture 14">
            <a:extLst>
              <a:ext uri="{FF2B5EF4-FFF2-40B4-BE49-F238E27FC236}">
                <a16:creationId xmlns:a16="http://schemas.microsoft.com/office/drawing/2014/main" id="{6D3FD7D1-D2DC-B62C-C020-E47ECA0D4455}"/>
              </a:ext>
            </a:extLst>
          </p:cNvPr>
          <p:cNvPicPr>
            <a:picLocks noChangeAspect="1"/>
          </p:cNvPicPr>
          <p:nvPr/>
        </p:nvPicPr>
        <p:blipFill>
          <a:blip r:embed="rId4"/>
          <a:stretch>
            <a:fillRect/>
          </a:stretch>
        </p:blipFill>
        <p:spPr>
          <a:xfrm>
            <a:off x="8118725" y="1499616"/>
            <a:ext cx="3640665" cy="4834128"/>
          </a:xfrm>
          <a:prstGeom prst="rect">
            <a:avLst/>
          </a:prstGeom>
        </p:spPr>
      </p:pic>
    </p:spTree>
    <p:extLst>
      <p:ext uri="{BB962C8B-B14F-4D97-AF65-F5344CB8AC3E}">
        <p14:creationId xmlns:p14="http://schemas.microsoft.com/office/powerpoint/2010/main" val="356131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oat with a flag on it&#10;&#10;Description automatically generated">
            <a:extLst>
              <a:ext uri="{FF2B5EF4-FFF2-40B4-BE49-F238E27FC236}">
                <a16:creationId xmlns:a16="http://schemas.microsoft.com/office/drawing/2014/main" id="{4BB7DBF0-EE39-5995-8DFA-704658EFEF1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617549" y="0"/>
            <a:ext cx="11055350" cy="6858000"/>
          </a:xfrm>
          <a:prstGeom prst="rect">
            <a:avLst/>
          </a:prstGeom>
        </p:spPr>
      </p:pic>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586676" y="464648"/>
            <a:ext cx="9179116" cy="5241207"/>
          </a:xfrm>
        </p:spPr>
        <p:txBody>
          <a:bodyPr>
            <a:normAutofit/>
          </a:bodyPr>
          <a:lstStyle/>
          <a:p>
            <a:pPr>
              <a:lnSpc>
                <a:spcPct val="90000"/>
              </a:lnSpc>
            </a:pPr>
            <a:r>
              <a:rPr lang="en-US" dirty="0">
                <a:solidFill>
                  <a:schemeClr val="tx1"/>
                </a:solidFill>
                <a:latin typeface="Imprint MT Shadow" panose="04020605060303030202" pitchFamily="82" charset="0"/>
              </a:rPr>
              <a:t>6 day/5 night adventure (For example - Arrive Sunday, depart Friday)</a:t>
            </a:r>
          </a:p>
          <a:p>
            <a:pPr>
              <a:lnSpc>
                <a:spcPct val="90000"/>
              </a:lnSpc>
            </a:pPr>
            <a:r>
              <a:rPr lang="en-US" dirty="0">
                <a:solidFill>
                  <a:schemeClr val="tx1"/>
                </a:solidFill>
                <a:latin typeface="Imprint MT Shadow" panose="04020605060303030202" pitchFamily="82" charset="0"/>
              </a:rPr>
              <a:t>Arrival day: Check in at 1 pm with Sea Base Staff at Saphire Marina, ST Thomas.</a:t>
            </a:r>
          </a:p>
          <a:p>
            <a:pPr lvl="1">
              <a:lnSpc>
                <a:spcPct val="90000"/>
              </a:lnSpc>
            </a:pPr>
            <a:r>
              <a:rPr lang="en-US" sz="2000" dirty="0">
                <a:solidFill>
                  <a:schemeClr val="tx1"/>
                </a:solidFill>
                <a:latin typeface="Imprint MT Shadow" panose="04020605060303030202" pitchFamily="82" charset="0"/>
              </a:rPr>
              <a:t>Check-in: Meet Sea Base Staff at Saphire Marina Parking lot, receive vessel assignment, Paperwork check, crew photo, safety orientation, vessel departs. </a:t>
            </a:r>
          </a:p>
          <a:p>
            <a:pPr lvl="1">
              <a:lnSpc>
                <a:spcPct val="90000"/>
              </a:lnSpc>
            </a:pPr>
            <a:r>
              <a:rPr lang="en-US" sz="2000" dirty="0">
                <a:solidFill>
                  <a:schemeClr val="tx1"/>
                </a:solidFill>
                <a:latin typeface="Imprint MT Shadow" panose="04020605060303030202" pitchFamily="82" charset="0"/>
              </a:rPr>
              <a:t>You will spend the first afternoon learning the vessel, the rules, do a swim review, and then dive in for some snorkeling.</a:t>
            </a:r>
          </a:p>
          <a:p>
            <a:pPr lvl="1">
              <a:lnSpc>
                <a:spcPct val="90000"/>
              </a:lnSpc>
            </a:pPr>
            <a:r>
              <a:rPr lang="en-US" dirty="0">
                <a:solidFill>
                  <a:schemeClr val="tx1"/>
                </a:solidFill>
                <a:latin typeface="Imprint MT Shadow" panose="04020605060303030202" pitchFamily="82" charset="0"/>
              </a:rPr>
              <a:t>Days 2-5: Sailing, hiking, snorkeling, and exploring the US Virgin Islands by sailboat, potentially circumnavigating the island of St John and visiting many other islands along the way.</a:t>
            </a:r>
          </a:p>
          <a:p>
            <a:pPr>
              <a:lnSpc>
                <a:spcPct val="90000"/>
              </a:lnSpc>
            </a:pPr>
            <a:r>
              <a:rPr lang="en-US" dirty="0">
                <a:solidFill>
                  <a:schemeClr val="tx1"/>
                </a:solidFill>
                <a:latin typeface="Imprint MT Shadow" panose="04020605060303030202" pitchFamily="82" charset="0"/>
              </a:rPr>
              <a:t>Departure day: Boat will return to dock between 8:30-9:30 am. Crew will clean vessel, have dock showers, and then check out at 11:45</a:t>
            </a:r>
          </a:p>
        </p:txBody>
      </p:sp>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598742" y="5240865"/>
            <a:ext cx="8534400" cy="1507067"/>
          </a:xfrm>
        </p:spPr>
        <p:txBody>
          <a:bodyPr>
            <a:normAutofit/>
          </a:bodyPr>
          <a:lstStyle/>
          <a:p>
            <a:r>
              <a:rPr lang="en-US" dirty="0">
                <a:latin typeface="Bodoni MT Black" panose="02070A03080606020203" pitchFamily="18" charset="0"/>
              </a:rPr>
              <a:t>SEA BASE ST THOMAS</a:t>
            </a:r>
          </a:p>
        </p:txBody>
      </p:sp>
    </p:spTree>
    <p:extLst>
      <p:ext uri="{BB962C8B-B14F-4D97-AF65-F5344CB8AC3E}">
        <p14:creationId xmlns:p14="http://schemas.microsoft.com/office/powerpoint/2010/main" val="371729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AD45-2019-F6C4-E517-5FACD4205E53}"/>
              </a:ext>
            </a:extLst>
          </p:cNvPr>
          <p:cNvSpPr>
            <a:spLocks noGrp="1"/>
          </p:cNvSpPr>
          <p:nvPr>
            <p:ph type="title"/>
          </p:nvPr>
        </p:nvSpPr>
        <p:spPr>
          <a:xfrm>
            <a:off x="202110" y="2540554"/>
            <a:ext cx="8304616" cy="1392017"/>
          </a:xfrm>
        </p:spPr>
        <p:txBody>
          <a:bodyPr/>
          <a:lstStyle/>
          <a:p>
            <a:r>
              <a:rPr lang="en-US" dirty="0">
                <a:latin typeface="Rockwell Condensed" panose="02060603050405020104" pitchFamily="18" charset="0"/>
              </a:rPr>
              <a:t>Adventure awaits in the  U.S. Virgin Islands.</a:t>
            </a:r>
          </a:p>
        </p:txBody>
      </p:sp>
      <p:pic>
        <p:nvPicPr>
          <p:cNvPr id="4" name="Picture 3" descr="A sailboat in the water&#10;&#10;Description automatically generated">
            <a:extLst>
              <a:ext uri="{FF2B5EF4-FFF2-40B4-BE49-F238E27FC236}">
                <a16:creationId xmlns:a16="http://schemas.microsoft.com/office/drawing/2014/main" id="{42DECE86-7E62-94B6-A24F-B40127C66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17" y="3691510"/>
            <a:ext cx="3979696" cy="29847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ody of water with rocks and a bird on it&#10;&#10;Description automatically generated">
            <a:extLst>
              <a:ext uri="{FF2B5EF4-FFF2-40B4-BE49-F238E27FC236}">
                <a16:creationId xmlns:a16="http://schemas.microsoft.com/office/drawing/2014/main" id="{5DE34F79-4268-9DC2-71D1-27FC9BA7E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040" y="3695439"/>
            <a:ext cx="3979696" cy="29847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person swimming in the water&#10;&#10;Description automatically generated">
            <a:extLst>
              <a:ext uri="{FF2B5EF4-FFF2-40B4-BE49-F238E27FC236}">
                <a16:creationId xmlns:a16="http://schemas.microsoft.com/office/drawing/2014/main" id="{C01EC6AF-182B-38F8-E0BA-729A267A5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510" y="128391"/>
            <a:ext cx="3190638" cy="22243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A sailboat on the water&#10;&#10;Description automatically generated">
            <a:extLst>
              <a:ext uri="{FF2B5EF4-FFF2-40B4-BE49-F238E27FC236}">
                <a16:creationId xmlns:a16="http://schemas.microsoft.com/office/drawing/2014/main" id="{6198C36E-C990-EC55-225F-F3A312291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60" y="89940"/>
            <a:ext cx="3397705" cy="25482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spotted stingray swimming in the water&#10;&#10;Description automatically generated">
            <a:extLst>
              <a:ext uri="{FF2B5EF4-FFF2-40B4-BE49-F238E27FC236}">
                <a16:creationId xmlns:a16="http://schemas.microsoft.com/office/drawing/2014/main" id="{FCC47865-93E6-0A75-4ECB-10890407B8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343" y="118947"/>
            <a:ext cx="4563638" cy="25414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People on a boat in the water&#10;&#10;Description automatically generated">
            <a:extLst>
              <a:ext uri="{FF2B5EF4-FFF2-40B4-BE49-F238E27FC236}">
                <a16:creationId xmlns:a16="http://schemas.microsoft.com/office/drawing/2014/main" id="{A275A3DE-3FFA-DBD1-5F50-EC24A58F5F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5030" y="2621105"/>
            <a:ext cx="3190638" cy="4040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Graphic 15" descr="Pin with solid fill">
            <a:extLst>
              <a:ext uri="{FF2B5EF4-FFF2-40B4-BE49-F238E27FC236}">
                <a16:creationId xmlns:a16="http://schemas.microsoft.com/office/drawing/2014/main" id="{8771BB4A-15B4-DA89-1207-2BF780CB2D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0065" y="2514600"/>
            <a:ext cx="914400" cy="914400"/>
          </a:xfrm>
          <a:prstGeom prst="rect">
            <a:avLst/>
          </a:prstGeom>
        </p:spPr>
      </p:pic>
    </p:spTree>
    <p:extLst>
      <p:ext uri="{BB962C8B-B14F-4D97-AF65-F5344CB8AC3E}">
        <p14:creationId xmlns:p14="http://schemas.microsoft.com/office/powerpoint/2010/main" val="314741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93B0EDF9-8F9E-415D-D4C4-694AA1A651A2}"/>
              </a:ext>
            </a:extLst>
          </p:cNvPr>
          <p:cNvSpPr>
            <a:spLocks noGrp="1"/>
          </p:cNvSpPr>
          <p:nvPr>
            <p:ph type="title"/>
          </p:nvPr>
        </p:nvSpPr>
        <p:spPr>
          <a:xfrm>
            <a:off x="7332662" y="381001"/>
            <a:ext cx="4225337" cy="1532468"/>
          </a:xfrm>
        </p:spPr>
        <p:txBody>
          <a:bodyPr vert="horz" lIns="91440" tIns="45720" rIns="91440" bIns="45720" rtlCol="0" anchor="b">
            <a:normAutofit fontScale="90000"/>
          </a:bodyPr>
          <a:lstStyle/>
          <a:p>
            <a:r>
              <a:rPr lang="en-US" sz="4800" dirty="0">
                <a:latin typeface="Bodoni MT Black" panose="02070A03080606020203" pitchFamily="18" charset="0"/>
              </a:rPr>
              <a:t>What’s the Route? </a:t>
            </a:r>
          </a:p>
        </p:txBody>
      </p:sp>
      <p:sp>
        <p:nvSpPr>
          <p:cNvPr id="22"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island&#10;&#10;Description automatically generated">
            <a:extLst>
              <a:ext uri="{FF2B5EF4-FFF2-40B4-BE49-F238E27FC236}">
                <a16:creationId xmlns:a16="http://schemas.microsoft.com/office/drawing/2014/main" id="{719A7C2A-45D4-1555-6CA6-4B093D55CB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79"/>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4" name="Group 23">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6E4B8A94-2AEE-82A2-DAE3-F7649A7496E4}"/>
              </a:ext>
            </a:extLst>
          </p:cNvPr>
          <p:cNvSpPr txBox="1"/>
          <p:nvPr/>
        </p:nvSpPr>
        <p:spPr>
          <a:xfrm>
            <a:off x="7331731" y="1824544"/>
            <a:ext cx="4343399" cy="3785652"/>
          </a:xfrm>
          <a:prstGeom prst="rect">
            <a:avLst/>
          </a:prstGeom>
          <a:noFill/>
        </p:spPr>
        <p:txBody>
          <a:bodyPr wrap="square" rtlCol="0">
            <a:spAutoFit/>
          </a:bodyPr>
          <a:lstStyle/>
          <a:p>
            <a:r>
              <a:rPr lang="en-US" sz="2000" dirty="0">
                <a:latin typeface="Imprint MT Shadow" panose="04020605060303030202" pitchFamily="82" charset="0"/>
              </a:rPr>
              <a:t>Every voyage is a little different depending on the weather and preferences of the crew.</a:t>
            </a:r>
          </a:p>
          <a:p>
            <a:endParaRPr lang="en-US" sz="2000" dirty="0">
              <a:latin typeface="Imprint MT Shadow" panose="04020605060303030202" pitchFamily="82" charset="0"/>
            </a:endParaRPr>
          </a:p>
          <a:p>
            <a:r>
              <a:rPr lang="en-US" sz="2000" dirty="0">
                <a:latin typeface="Imprint MT Shadow" panose="04020605060303030202" pitchFamily="82" charset="0"/>
              </a:rPr>
              <a:t>Your crew will plan a route through the US Virgin Islands and have opportunities every day to hike, snorkel, and sail in different locations. The crew will be simultaneously circumnavigating the island of St John, exploring the National park, and other Virgin Islands along the way.</a:t>
            </a:r>
          </a:p>
        </p:txBody>
      </p:sp>
      <p:pic>
        <p:nvPicPr>
          <p:cNvPr id="23" name="Graphic 22" descr="Route (Two Pins With A Path) outline">
            <a:extLst>
              <a:ext uri="{FF2B5EF4-FFF2-40B4-BE49-F238E27FC236}">
                <a16:creationId xmlns:a16="http://schemas.microsoft.com/office/drawing/2014/main" id="{4EF46E80-0C04-8FD4-EF44-A19C1DFF3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9733" y="5143441"/>
            <a:ext cx="974847" cy="974847"/>
          </a:xfrm>
          <a:prstGeom prst="rect">
            <a:avLst/>
          </a:prstGeom>
        </p:spPr>
      </p:pic>
      <p:pic>
        <p:nvPicPr>
          <p:cNvPr id="39" name="Graphic 38" descr="Compass outline">
            <a:extLst>
              <a:ext uri="{FF2B5EF4-FFF2-40B4-BE49-F238E27FC236}">
                <a16:creationId xmlns:a16="http://schemas.microsoft.com/office/drawing/2014/main" id="{43A67A88-3B41-4045-83D6-165A33CC0C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8519" y="1058333"/>
            <a:ext cx="914400" cy="914400"/>
          </a:xfrm>
          <a:prstGeom prst="rect">
            <a:avLst/>
          </a:prstGeom>
        </p:spPr>
      </p:pic>
    </p:spTree>
    <p:extLst>
      <p:ext uri="{BB962C8B-B14F-4D97-AF65-F5344CB8AC3E}">
        <p14:creationId xmlns:p14="http://schemas.microsoft.com/office/powerpoint/2010/main" val="3940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B199E71-5B75-49FD-A1A2-B7DA9832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5BFD4-C5EB-F460-A364-1D987F78D486}"/>
              </a:ext>
            </a:extLst>
          </p:cNvPr>
          <p:cNvSpPr>
            <a:spLocks noGrp="1"/>
          </p:cNvSpPr>
          <p:nvPr>
            <p:ph type="title"/>
          </p:nvPr>
        </p:nvSpPr>
        <p:spPr>
          <a:xfrm>
            <a:off x="7532710" y="620722"/>
            <a:ext cx="3518748" cy="1142462"/>
          </a:xfrm>
        </p:spPr>
        <p:txBody>
          <a:bodyPr anchor="b">
            <a:normAutofit fontScale="90000"/>
          </a:bodyPr>
          <a:lstStyle/>
          <a:p>
            <a:r>
              <a:rPr lang="en-US" sz="2800" dirty="0">
                <a:latin typeface="Bodoni MT Black" panose="02070A03080606020203" pitchFamily="18" charset="0"/>
              </a:rPr>
              <a:t>What Can I do to Prepare for Sea Base?</a:t>
            </a:r>
          </a:p>
        </p:txBody>
      </p:sp>
      <p:sp>
        <p:nvSpPr>
          <p:cNvPr id="22" name="Snip Diagonal Corner Rectangle 40">
            <a:extLst>
              <a:ext uri="{FF2B5EF4-FFF2-40B4-BE49-F238E27FC236}">
                <a16:creationId xmlns:a16="http://schemas.microsoft.com/office/drawing/2014/main" id="{7EB7416A-9432-4340-BECA-CDA3F2D4D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56248" cy="5266944"/>
          </a:xfrm>
          <a:prstGeom prst="snip2DiagRect">
            <a:avLst>
              <a:gd name="adj1" fmla="val 11870"/>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ailboat on the water&#10;&#10;Description automatically generated">
            <a:extLst>
              <a:ext uri="{FF2B5EF4-FFF2-40B4-BE49-F238E27FC236}">
                <a16:creationId xmlns:a16="http://schemas.microsoft.com/office/drawing/2014/main" id="{8DCA8CEF-94F6-682B-0B75-2AD1439F86FC}"/>
              </a:ext>
            </a:extLst>
          </p:cNvPr>
          <p:cNvPicPr>
            <a:picLocks noChangeAspect="1"/>
          </p:cNvPicPr>
          <p:nvPr/>
        </p:nvPicPr>
        <p:blipFill rotWithShape="1">
          <a:blip r:embed="rId2">
            <a:extLst>
              <a:ext uri="{28A0092B-C50C-407E-A947-70E740481C1C}">
                <a14:useLocalDpi xmlns:a14="http://schemas.microsoft.com/office/drawing/2010/main" val="0"/>
              </a:ext>
            </a:extLst>
          </a:blip>
          <a:srcRect l="27113" r="10115" b="1"/>
          <a:stretch/>
        </p:blipFill>
        <p:spPr>
          <a:xfrm>
            <a:off x="799073" y="786115"/>
            <a:ext cx="3311119" cy="2967046"/>
          </a:xfrm>
          <a:custGeom>
            <a:avLst/>
            <a:gdLst/>
            <a:ahLst/>
            <a:cxnLst/>
            <a:rect l="l" t="t" r="r" b="b"/>
            <a:pathLst>
              <a:path w="3311119" h="2967046">
                <a:moveTo>
                  <a:pt x="534609" y="0"/>
                </a:moveTo>
                <a:lnTo>
                  <a:pt x="3311119" y="0"/>
                </a:lnTo>
                <a:lnTo>
                  <a:pt x="3311119" y="2967046"/>
                </a:lnTo>
                <a:lnTo>
                  <a:pt x="0" y="2967046"/>
                </a:lnTo>
                <a:lnTo>
                  <a:pt x="0" y="534609"/>
                </a:lnTo>
                <a:close/>
              </a:path>
            </a:pathLst>
          </a:custGeom>
        </p:spPr>
      </p:pic>
      <p:pic>
        <p:nvPicPr>
          <p:cNvPr id="5" name="Content Placeholder 4" descr="A sailboat on the water&#10;&#10;Description automatically generated">
            <a:extLst>
              <a:ext uri="{FF2B5EF4-FFF2-40B4-BE49-F238E27FC236}">
                <a16:creationId xmlns:a16="http://schemas.microsoft.com/office/drawing/2014/main" id="{8E343273-5246-10D0-D737-2558FBB0CAE4}"/>
              </a:ext>
            </a:extLst>
          </p:cNvPr>
          <p:cNvPicPr>
            <a:picLocks noChangeAspect="1"/>
          </p:cNvPicPr>
          <p:nvPr/>
        </p:nvPicPr>
        <p:blipFill rotWithShape="1">
          <a:blip r:embed="rId3">
            <a:extLst>
              <a:ext uri="{28A0092B-C50C-407E-A947-70E740481C1C}">
                <a14:useLocalDpi xmlns:a14="http://schemas.microsoft.com/office/drawing/2010/main" val="0"/>
              </a:ext>
            </a:extLst>
          </a:blip>
          <a:srcRect t="18485" r="6" b="6"/>
          <a:stretch/>
        </p:blipFill>
        <p:spPr>
          <a:xfrm>
            <a:off x="4261002" y="786609"/>
            <a:ext cx="2783422" cy="1701655"/>
          </a:xfrm>
          <a:prstGeom prst="rect">
            <a:avLst/>
          </a:prstGeom>
        </p:spPr>
      </p:pic>
      <p:pic>
        <p:nvPicPr>
          <p:cNvPr id="9" name="Picture 8" descr="Two lobsters on a boat&#10;&#10;Description automatically generated">
            <a:extLst>
              <a:ext uri="{FF2B5EF4-FFF2-40B4-BE49-F238E27FC236}">
                <a16:creationId xmlns:a16="http://schemas.microsoft.com/office/drawing/2014/main" id="{FD3332B8-0F1A-CCD4-8F2F-E22974D398B4}"/>
              </a:ext>
            </a:extLst>
          </p:cNvPr>
          <p:cNvPicPr>
            <a:picLocks noChangeAspect="1"/>
          </p:cNvPicPr>
          <p:nvPr/>
        </p:nvPicPr>
        <p:blipFill rotWithShape="1">
          <a:blip r:embed="rId4">
            <a:extLst>
              <a:ext uri="{28A0092B-C50C-407E-A947-70E740481C1C}">
                <a14:useLocalDpi xmlns:a14="http://schemas.microsoft.com/office/drawing/2010/main" val="0"/>
              </a:ext>
            </a:extLst>
          </a:blip>
          <a:srcRect t="8748" r="3" b="49183"/>
          <a:stretch/>
        </p:blipFill>
        <p:spPr>
          <a:xfrm>
            <a:off x="795897" y="3883046"/>
            <a:ext cx="3314293" cy="1859120"/>
          </a:xfrm>
          <a:prstGeom prst="rect">
            <a:avLst/>
          </a:prstGeom>
        </p:spPr>
      </p:pic>
      <p:pic>
        <p:nvPicPr>
          <p:cNvPr id="13" name="Picture 12" descr="A sailboat with white sails on the water&#10;&#10;Description automatically generated">
            <a:extLst>
              <a:ext uri="{FF2B5EF4-FFF2-40B4-BE49-F238E27FC236}">
                <a16:creationId xmlns:a16="http://schemas.microsoft.com/office/drawing/2014/main" id="{50096EF1-9DE5-02B6-2C0C-A6E976F9EDAA}"/>
              </a:ext>
            </a:extLst>
          </p:cNvPr>
          <p:cNvPicPr>
            <a:picLocks noChangeAspect="1"/>
          </p:cNvPicPr>
          <p:nvPr/>
        </p:nvPicPr>
        <p:blipFill rotWithShape="1">
          <a:blip r:embed="rId5">
            <a:extLst>
              <a:ext uri="{28A0092B-C50C-407E-A947-70E740481C1C}">
                <a14:useLocalDpi xmlns:a14="http://schemas.microsoft.com/office/drawing/2010/main" val="0"/>
              </a:ext>
            </a:extLst>
          </a:blip>
          <a:srcRect t="11361" r="-5" b="4497"/>
          <a:stretch/>
        </p:blipFill>
        <p:spPr>
          <a:xfrm>
            <a:off x="4250406" y="2618147"/>
            <a:ext cx="2794018" cy="3124019"/>
          </a:xfrm>
          <a:custGeom>
            <a:avLst/>
            <a:gdLst/>
            <a:ahLst/>
            <a:cxnLst/>
            <a:rect l="l" t="t" r="r" b="b"/>
            <a:pathLst>
              <a:path w="2794018" h="3124019">
                <a:moveTo>
                  <a:pt x="0" y="0"/>
                </a:moveTo>
                <a:lnTo>
                  <a:pt x="2794018" y="0"/>
                </a:lnTo>
                <a:lnTo>
                  <a:pt x="2794018" y="2589410"/>
                </a:lnTo>
                <a:lnTo>
                  <a:pt x="2259409" y="3124019"/>
                </a:lnTo>
                <a:lnTo>
                  <a:pt x="0" y="3124019"/>
                </a:lnTo>
                <a:close/>
              </a:path>
            </a:pathLst>
          </a:custGeom>
        </p:spPr>
      </p:pic>
      <p:sp>
        <p:nvSpPr>
          <p:cNvPr id="17" name="Content Placeholder 16">
            <a:extLst>
              <a:ext uri="{FF2B5EF4-FFF2-40B4-BE49-F238E27FC236}">
                <a16:creationId xmlns:a16="http://schemas.microsoft.com/office/drawing/2014/main" id="{DD7B110B-25B5-6D69-0E20-0C804761ECC6}"/>
              </a:ext>
            </a:extLst>
          </p:cNvPr>
          <p:cNvSpPr>
            <a:spLocks noGrp="1"/>
          </p:cNvSpPr>
          <p:nvPr>
            <p:ph idx="1"/>
          </p:nvPr>
        </p:nvSpPr>
        <p:spPr>
          <a:xfrm>
            <a:off x="7385789" y="1906857"/>
            <a:ext cx="3652361" cy="3520018"/>
          </a:xfrm>
        </p:spPr>
        <p:txBody>
          <a:bodyPr anchor="t">
            <a:noAutofit/>
          </a:bodyPr>
          <a:lstStyle/>
          <a:p>
            <a:pPr>
              <a:buFont typeface="Wingdings" panose="05000000000000000000" pitchFamily="2" charset="2"/>
              <a:buChar char="§"/>
            </a:pPr>
            <a:r>
              <a:rPr lang="en-US" sz="1800" dirty="0">
                <a:solidFill>
                  <a:schemeClr val="tx1"/>
                </a:solidFill>
                <a:latin typeface="Imprint MT Shadow" panose="04020605060303030202" pitchFamily="82" charset="0"/>
              </a:rPr>
              <a:t>Practice swimming at your local pool.</a:t>
            </a:r>
          </a:p>
          <a:p>
            <a:pPr>
              <a:buFont typeface="Wingdings" panose="05000000000000000000" pitchFamily="2" charset="2"/>
              <a:buChar char="§"/>
            </a:pPr>
            <a:r>
              <a:rPr lang="en-US" sz="1800" dirty="0">
                <a:solidFill>
                  <a:schemeClr val="tx1"/>
                </a:solidFill>
                <a:latin typeface="Imprint MT Shadow" panose="04020605060303030202" pitchFamily="82" charset="0"/>
              </a:rPr>
              <a:t>Test and practice with your personal snorkel and mask. (You can practice at a pool before arrival to Sea Base to gain confidence).</a:t>
            </a:r>
          </a:p>
          <a:p>
            <a:pPr>
              <a:buFont typeface="Wingdings" panose="05000000000000000000" pitchFamily="2" charset="2"/>
              <a:buChar char="§"/>
            </a:pPr>
            <a:r>
              <a:rPr lang="en-US" sz="1800" dirty="0">
                <a:solidFill>
                  <a:schemeClr val="tx1"/>
                </a:solidFill>
                <a:latin typeface="Imprint MT Shadow" panose="04020605060303030202" pitchFamily="82" charset="0"/>
              </a:rPr>
              <a:t>Familiarize yourselves with the current Participant Guide.</a:t>
            </a:r>
          </a:p>
        </p:txBody>
      </p:sp>
      <p:grpSp>
        <p:nvGrpSpPr>
          <p:cNvPr id="24" name="Group 23">
            <a:extLst>
              <a:ext uri="{FF2B5EF4-FFF2-40B4-BE49-F238E27FC236}">
                <a16:creationId xmlns:a16="http://schemas.microsoft.com/office/drawing/2014/main" id="{01D927EF-4EA2-4056-882B-CB84454E36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292" y="3429000"/>
            <a:ext cx="1896535" cy="2218267"/>
            <a:chOff x="10292292" y="2963333"/>
            <a:chExt cx="1896535" cy="2218267"/>
          </a:xfrm>
        </p:grpSpPr>
        <p:cxnSp>
          <p:nvCxnSpPr>
            <p:cNvPr id="25" name="Straight Connector 24">
              <a:extLst>
                <a:ext uri="{FF2B5EF4-FFF2-40B4-BE49-F238E27FC236}">
                  <a16:creationId xmlns:a16="http://schemas.microsoft.com/office/drawing/2014/main" id="{DE98674C-3774-4C2D-BBAD-759875FCCA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8FBF186-3FEC-4002-9105-072484F2E7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699485" y="3190344"/>
              <a:ext cx="1489342" cy="14893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764ABB-65FC-4142-A18D-9213DCFCA8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7005BEB-313C-4F9A-AEF5-4E095D352E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DC54D9E-4215-47B1-8E57-1A7A80ECA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A472D473-6B92-34EE-05DC-85B00636DD92}"/>
              </a:ext>
            </a:extLst>
          </p:cNvPr>
          <p:cNvCxnSpPr>
            <a:cxnSpLocks/>
          </p:cNvCxnSpPr>
          <p:nvPr/>
        </p:nvCxnSpPr>
        <p:spPr>
          <a:xfrm>
            <a:off x="7405141" y="1877488"/>
            <a:ext cx="4039015"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38" name="Graphic 37" descr="Rope Knot outline">
            <a:extLst>
              <a:ext uri="{FF2B5EF4-FFF2-40B4-BE49-F238E27FC236}">
                <a16:creationId xmlns:a16="http://schemas.microsoft.com/office/drawing/2014/main" id="{39AA6694-640D-A58C-34DF-AA46FF4D5D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9697" y="5156991"/>
            <a:ext cx="914400" cy="914400"/>
          </a:xfrm>
          <a:prstGeom prst="rect">
            <a:avLst/>
          </a:prstGeom>
        </p:spPr>
      </p:pic>
      <p:pic>
        <p:nvPicPr>
          <p:cNvPr id="42" name="Graphic 41" descr="Pretzel outline">
            <a:extLst>
              <a:ext uri="{FF2B5EF4-FFF2-40B4-BE49-F238E27FC236}">
                <a16:creationId xmlns:a16="http://schemas.microsoft.com/office/drawing/2014/main" id="{BEDC0D7F-6C82-F326-4E3D-C1A4B8DA3B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06580" y="5156991"/>
            <a:ext cx="914400" cy="914400"/>
          </a:xfrm>
          <a:prstGeom prst="rect">
            <a:avLst/>
          </a:prstGeom>
        </p:spPr>
      </p:pic>
      <p:pic>
        <p:nvPicPr>
          <p:cNvPr id="44" name="Graphic 43" descr="Swimming outline">
            <a:extLst>
              <a:ext uri="{FF2B5EF4-FFF2-40B4-BE49-F238E27FC236}">
                <a16:creationId xmlns:a16="http://schemas.microsoft.com/office/drawing/2014/main" id="{220A9AE2-FBFC-4873-F21D-C23C07D5EB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11022" y="5158843"/>
            <a:ext cx="914400" cy="914400"/>
          </a:xfrm>
          <a:prstGeom prst="rect">
            <a:avLst/>
          </a:prstGeom>
        </p:spPr>
      </p:pic>
      <p:pic>
        <p:nvPicPr>
          <p:cNvPr id="46" name="Graphic 45" descr="Fins outline">
            <a:extLst>
              <a:ext uri="{FF2B5EF4-FFF2-40B4-BE49-F238E27FC236}">
                <a16:creationId xmlns:a16="http://schemas.microsoft.com/office/drawing/2014/main" id="{ADAECFB5-6878-5E78-1AEC-5B18A8B274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20991" y="5166779"/>
            <a:ext cx="914400" cy="914400"/>
          </a:xfrm>
          <a:prstGeom prst="rect">
            <a:avLst/>
          </a:prstGeom>
        </p:spPr>
      </p:pic>
      <p:pic>
        <p:nvPicPr>
          <p:cNvPr id="48" name="Graphic 47" descr="Life ring outline">
            <a:extLst>
              <a:ext uri="{FF2B5EF4-FFF2-40B4-BE49-F238E27FC236}">
                <a16:creationId xmlns:a16="http://schemas.microsoft.com/office/drawing/2014/main" id="{402A24CA-0B80-92EF-D72B-70E1D9E05F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43602" y="5170750"/>
            <a:ext cx="914400" cy="914400"/>
          </a:xfrm>
          <a:prstGeom prst="rect">
            <a:avLst/>
          </a:prstGeom>
        </p:spPr>
      </p:pic>
      <p:cxnSp>
        <p:nvCxnSpPr>
          <p:cNvPr id="49" name="Straight Connector 48">
            <a:extLst>
              <a:ext uri="{FF2B5EF4-FFF2-40B4-BE49-F238E27FC236}">
                <a16:creationId xmlns:a16="http://schemas.microsoft.com/office/drawing/2014/main" id="{40027907-BD3F-4252-A3EB-F0D9EADEA623}"/>
              </a:ext>
            </a:extLst>
          </p:cNvPr>
          <p:cNvCxnSpPr>
            <a:cxnSpLocks/>
          </p:cNvCxnSpPr>
          <p:nvPr/>
        </p:nvCxnSpPr>
        <p:spPr>
          <a:xfrm>
            <a:off x="7367958" y="5113077"/>
            <a:ext cx="4039015"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2538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5857</TotalTime>
  <Words>1104</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Bodoni MT Black</vt:lpstr>
      <vt:lpstr>Century Gothic</vt:lpstr>
      <vt:lpstr>Imprint MT Shadow</vt:lpstr>
      <vt:lpstr>Rockwell Condensed</vt:lpstr>
      <vt:lpstr>Wingdings</vt:lpstr>
      <vt:lpstr>Wingdings 3</vt:lpstr>
      <vt:lpstr>Slice</vt:lpstr>
      <vt:lpstr>Sea Base St. Thomas Sailing adventure</vt:lpstr>
      <vt:lpstr>Sea Base St. thomas</vt:lpstr>
      <vt:lpstr>PowerPoint Presentation</vt:lpstr>
      <vt:lpstr>Paperwork</vt:lpstr>
      <vt:lpstr>Common mistakes on the medical</vt:lpstr>
      <vt:lpstr>SEA BASE ST THOMAS</vt:lpstr>
      <vt:lpstr>Adventure awaits in the  U.S. Virgin Islands.</vt:lpstr>
      <vt:lpstr>What’s the Route? </vt:lpstr>
      <vt:lpstr>What Can I do to Prepare for Sea Base?</vt:lpstr>
      <vt:lpstr>Prep and Packing list </vt:lpstr>
      <vt:lpstr>Prep and packing faq</vt:lpstr>
      <vt:lpstr>General faq</vt:lpstr>
      <vt:lpstr>TRAVEL faq</vt:lpstr>
      <vt:lpstr>Set sail this summer!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Base High adventure</dc:title>
  <dc:creator>Dylan Cordle</dc:creator>
  <cp:lastModifiedBy>michael lucivero</cp:lastModifiedBy>
  <cp:revision>13</cp:revision>
  <dcterms:created xsi:type="dcterms:W3CDTF">2023-02-26T18:51:32Z</dcterms:created>
  <dcterms:modified xsi:type="dcterms:W3CDTF">2023-10-15T11:46:30Z</dcterms:modified>
</cp:coreProperties>
</file>